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8" r:id="rId1"/>
  </p:sldMasterIdLst>
  <p:notesMasterIdLst>
    <p:notesMasterId r:id="rId24"/>
  </p:notesMasterIdLst>
  <p:sldIdLst>
    <p:sldId id="290" r:id="rId2"/>
    <p:sldId id="259" r:id="rId3"/>
    <p:sldId id="260" r:id="rId4"/>
    <p:sldId id="269" r:id="rId5"/>
    <p:sldId id="270" r:id="rId6"/>
    <p:sldId id="271" r:id="rId7"/>
    <p:sldId id="273" r:id="rId8"/>
    <p:sldId id="289" r:id="rId9"/>
    <p:sldId id="274" r:id="rId10"/>
    <p:sldId id="275" r:id="rId11"/>
    <p:sldId id="276" r:id="rId12"/>
    <p:sldId id="277" r:id="rId13"/>
    <p:sldId id="278" r:id="rId14"/>
    <p:sldId id="280" r:id="rId15"/>
    <p:sldId id="281" r:id="rId16"/>
    <p:sldId id="282" r:id="rId17"/>
    <p:sldId id="284" r:id="rId18"/>
    <p:sldId id="283" r:id="rId19"/>
    <p:sldId id="285" r:id="rId20"/>
    <p:sldId id="286" r:id="rId21"/>
    <p:sldId id="287" r:id="rId22"/>
    <p:sldId id="288" r:id="rId23"/>
  </p:sldIdLst>
  <p:sldSz cx="12192000" cy="6858000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8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>
        <p:scale>
          <a:sx n="75" d="100"/>
          <a:sy n="75" d="100"/>
        </p:scale>
        <p:origin x="-504" y="1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0F59A8A-DF7B-4167-9718-FC76329FCB93}" type="datetimeFigureOut">
              <a:rPr lang="ar-EG" smtClean="0"/>
              <a:t>02/03/1437</a:t>
            </a:fld>
            <a:endParaRPr lang="ar-E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BD9878D-641D-4639-BA3F-DFB71A5AD8B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727011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68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15938" y="4343400"/>
            <a:ext cx="5910262" cy="4113213"/>
          </a:xfrm>
          <a:noFill/>
          <a:ln>
            <a:noFill/>
          </a:ln>
        </p:spPr>
        <p:txBody>
          <a:bodyPr lIns="92000" tIns="45192" rIns="92000" bIns="45192"/>
          <a:lstStyle/>
          <a:p>
            <a:endParaRPr lang="en-US" dirty="0"/>
          </a:p>
        </p:txBody>
      </p:sp>
      <p:sp>
        <p:nvSpPr>
          <p:cNvPr id="148685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1638" y="587375"/>
            <a:ext cx="6072187" cy="3416300"/>
          </a:xfrm>
          <a:ln/>
        </p:spPr>
      </p:sp>
    </p:spTree>
    <p:extLst>
      <p:ext uri="{BB962C8B-B14F-4D97-AF65-F5344CB8AC3E}">
        <p14:creationId xmlns:p14="http://schemas.microsoft.com/office/powerpoint/2010/main" val="26132935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59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35892" indent="-283035" defTabSz="93559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32142" indent="-226428" defTabSz="93559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584998" indent="-226428" defTabSz="93559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37855" indent="-226428" defTabSz="93559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490711" indent="-226428" defTabSz="935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43568" indent="-226428" defTabSz="935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396425" indent="-226428" defTabSz="935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49281" indent="-226428" defTabSz="935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37559EB-54D0-44E5-86FD-22F682B40807}" type="slidenum">
              <a:rPr lang="en-US" altLang="en-US" smtClean="0"/>
              <a:pPr/>
              <a:t>14</a:t>
            </a:fld>
            <a:endParaRPr lang="en-US" alt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34820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59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35892" indent="-283035" defTabSz="93559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32142" indent="-226428" defTabSz="93559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584998" indent="-226428" defTabSz="93559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37855" indent="-226428" defTabSz="93559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490711" indent="-226428" defTabSz="935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43568" indent="-226428" defTabSz="935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396425" indent="-226428" defTabSz="935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49281" indent="-226428" defTabSz="935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E1D277E-8D74-418A-AB10-3B10CA50D63C}" type="slidenum">
              <a:rPr lang="en-US" altLang="en-US" smtClean="0"/>
              <a:pPr/>
              <a:t>15</a:t>
            </a:fld>
            <a:endParaRPr lang="en-US" alt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35844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59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35892" indent="-283035" defTabSz="93559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32142" indent="-226428" defTabSz="93559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584998" indent="-226428" defTabSz="93559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37855" indent="-226428" defTabSz="93559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490711" indent="-226428" defTabSz="935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43568" indent="-226428" defTabSz="935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396425" indent="-226428" defTabSz="935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49281" indent="-226428" defTabSz="935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52D49EB-1547-4A11-A497-F1BC8C24D574}" type="slidenum">
              <a:rPr lang="en-US" altLang="en-US" smtClean="0"/>
              <a:pPr/>
              <a:t>16</a:t>
            </a:fld>
            <a:endParaRPr lang="en-US" alt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37892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59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35892" indent="-283035" defTabSz="93559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32142" indent="-226428" defTabSz="93559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584998" indent="-226428" defTabSz="93559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37855" indent="-226428" defTabSz="93559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490711" indent="-226428" defTabSz="935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43568" indent="-226428" defTabSz="935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396425" indent="-226428" defTabSz="935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49281" indent="-226428" defTabSz="935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823B066-0ED6-4D1C-8BA8-87903CCCD908}" type="slidenum">
              <a:rPr lang="en-US" altLang="en-US" smtClean="0"/>
              <a:pPr/>
              <a:t>17</a:t>
            </a:fld>
            <a:endParaRPr lang="en-US" alt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38916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59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35892" indent="-283035" defTabSz="93559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32142" indent="-226428" defTabSz="93559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584998" indent="-226428" defTabSz="93559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37855" indent="-226428" defTabSz="93559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490711" indent="-226428" defTabSz="935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43568" indent="-226428" defTabSz="935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396425" indent="-226428" defTabSz="935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49281" indent="-226428" defTabSz="935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0B21A89-E3F7-46AD-826F-23C6E9B0FC60}" type="slidenum">
              <a:rPr lang="en-US" altLang="en-US" smtClean="0"/>
              <a:pPr/>
              <a:t>18</a:t>
            </a:fld>
            <a:endParaRPr lang="en-US" alt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39940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59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35892" indent="-283035" defTabSz="93559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32142" indent="-226428" defTabSz="93559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584998" indent="-226428" defTabSz="93559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37855" indent="-226428" defTabSz="93559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490711" indent="-226428" defTabSz="935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43568" indent="-226428" defTabSz="935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396425" indent="-226428" defTabSz="935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49281" indent="-226428" defTabSz="935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8201C26-C162-4410-AAA2-170D24C9DCF3}" type="slidenum">
              <a:rPr lang="en-US" altLang="en-US" smtClean="0"/>
              <a:pPr/>
              <a:t>19</a:t>
            </a:fld>
            <a:endParaRPr lang="en-US" alt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40964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59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35892" indent="-283035" defTabSz="93559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32142" indent="-226428" defTabSz="93559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584998" indent="-226428" defTabSz="93559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37855" indent="-226428" defTabSz="93559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490711" indent="-226428" defTabSz="935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43568" indent="-226428" defTabSz="935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396425" indent="-226428" defTabSz="935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49281" indent="-226428" defTabSz="935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3E8D452-E728-4647-BCD0-A4661F471FBB}" type="slidenum">
              <a:rPr lang="en-US" altLang="en-US" smtClean="0"/>
              <a:pPr/>
              <a:t>20</a:t>
            </a:fld>
            <a:endParaRPr lang="en-US" alt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43012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59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35892" indent="-283035" defTabSz="93559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32142" indent="-226428" defTabSz="93559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584998" indent="-226428" defTabSz="93559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37855" indent="-226428" defTabSz="93559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490711" indent="-226428" defTabSz="935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43568" indent="-226428" defTabSz="935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396425" indent="-226428" defTabSz="935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49281" indent="-226428" defTabSz="935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E963307-CAE6-4F7B-B6E0-9A51D1518B6C}" type="slidenum">
              <a:rPr lang="en-US" altLang="en-US" smtClean="0"/>
              <a:pPr/>
              <a:t>21</a:t>
            </a:fld>
            <a:endParaRPr lang="en-US" alt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5125" y="679450"/>
            <a:ext cx="6072188" cy="3416300"/>
          </a:xfrm>
          <a:ln/>
        </p:spPr>
      </p:sp>
      <p:sp>
        <p:nvSpPr>
          <p:cNvPr id="44036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59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35892" indent="-283035" defTabSz="93559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32142" indent="-226428" defTabSz="93559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584998" indent="-226428" defTabSz="93559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37855" indent="-226428" defTabSz="93559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490711" indent="-226428" defTabSz="935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43568" indent="-226428" defTabSz="935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396425" indent="-226428" defTabSz="935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49281" indent="-226428" defTabSz="935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B54C6EB-7831-4BF8-B391-A50BFC50A0D0}" type="slidenum">
              <a:rPr lang="en-US" altLang="en-US" smtClean="0"/>
              <a:pPr/>
              <a:t>22</a:t>
            </a:fld>
            <a:endParaRPr lang="en-US" alt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47108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59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35892" indent="-283035" defTabSz="93559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32142" indent="-226428" defTabSz="93559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584998" indent="-226428" defTabSz="93559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37855" indent="-226428" defTabSz="93559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490711" indent="-226428" defTabSz="935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43568" indent="-226428" defTabSz="935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396425" indent="-226428" defTabSz="935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49281" indent="-226428" defTabSz="935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318D718-20EC-46B2-8DBE-1DBD1220FFBC}" type="slidenum">
              <a:rPr lang="en-US" altLang="en-US" smtClean="0"/>
              <a:pPr/>
              <a:t>4</a:t>
            </a:fld>
            <a:endParaRPr lang="en-US" alt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43012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59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35892" indent="-283035" defTabSz="93559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32142" indent="-226428" defTabSz="93559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584998" indent="-226428" defTabSz="93559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37855" indent="-226428" defTabSz="93559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490711" indent="-226428" defTabSz="935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43568" indent="-226428" defTabSz="935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396425" indent="-226428" defTabSz="935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49281" indent="-226428" defTabSz="935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6351845-880C-424D-8B9C-A04640760D13}" type="slidenum">
              <a:rPr lang="en-US" altLang="en-US" smtClean="0"/>
              <a:pPr/>
              <a:t>6</a:t>
            </a:fld>
            <a:endParaRPr lang="en-US" alt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45060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59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35892" indent="-283035" defTabSz="93559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32142" indent="-226428" defTabSz="93559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584998" indent="-226428" defTabSz="93559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37855" indent="-226428" defTabSz="93559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490711" indent="-226428" defTabSz="935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43568" indent="-226428" defTabSz="935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396425" indent="-226428" defTabSz="935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49281" indent="-226428" defTabSz="935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6351845-880C-424D-8B9C-A04640760D13}" type="slidenum">
              <a:rPr lang="en-US" altLang="en-US" smtClean="0"/>
              <a:pPr/>
              <a:t>8</a:t>
            </a:fld>
            <a:endParaRPr lang="en-US" alt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45060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 alt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59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35892" indent="-283035" defTabSz="93559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32142" indent="-226428" defTabSz="93559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584998" indent="-226428" defTabSz="93559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37855" indent="-226428" defTabSz="93559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490711" indent="-226428" defTabSz="935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43568" indent="-226428" defTabSz="935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396425" indent="-226428" defTabSz="935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49281" indent="-226428" defTabSz="935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7B9EFB1-A04E-4658-A139-0E714581DA08}" type="slidenum">
              <a:rPr lang="en-US" altLang="en-US" smtClean="0"/>
              <a:pPr/>
              <a:t>9</a:t>
            </a:fld>
            <a:endParaRPr lang="en-US" alt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48132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59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35892" indent="-283035" defTabSz="93559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32142" indent="-226428" defTabSz="93559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584998" indent="-226428" defTabSz="93559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37855" indent="-226428" defTabSz="93559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490711" indent="-226428" defTabSz="935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43568" indent="-226428" defTabSz="935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396425" indent="-226428" defTabSz="935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49281" indent="-226428" defTabSz="935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7B9EFB1-A04E-4658-A139-0E714581DA08}" type="slidenum">
              <a:rPr lang="en-US" altLang="en-US" smtClean="0"/>
              <a:pPr/>
              <a:t>10</a:t>
            </a:fld>
            <a:endParaRPr lang="en-US" alt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48132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59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35892" indent="-283035" defTabSz="93559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32142" indent="-226428" defTabSz="93559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584998" indent="-226428" defTabSz="93559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37855" indent="-226428" defTabSz="93559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490711" indent="-226428" defTabSz="935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43568" indent="-226428" defTabSz="935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396425" indent="-226428" defTabSz="935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49281" indent="-226428" defTabSz="935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9A35AD1-3C35-44E5-99CA-A4E36C62E09A}" type="slidenum">
              <a:rPr lang="en-US" altLang="en-US" smtClean="0"/>
              <a:pPr/>
              <a:t>11</a:t>
            </a:fld>
            <a:endParaRPr lang="en-US" alt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30724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59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35892" indent="-283035" defTabSz="93559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32142" indent="-226428" defTabSz="93559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584998" indent="-226428" defTabSz="93559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37855" indent="-226428" defTabSz="93559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490711" indent="-226428" defTabSz="935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43568" indent="-226428" defTabSz="935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396425" indent="-226428" defTabSz="935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49281" indent="-226428" defTabSz="935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F23D2EA-DBEB-4F75-8BDD-3B1F8C70E1C4}" type="slidenum">
              <a:rPr lang="en-US" altLang="en-US" smtClean="0"/>
              <a:pPr/>
              <a:t>12</a:t>
            </a:fld>
            <a:endParaRPr lang="en-US" alt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5125" y="679450"/>
            <a:ext cx="6072188" cy="3416300"/>
          </a:xfrm>
          <a:ln/>
        </p:spPr>
      </p:sp>
      <p:sp>
        <p:nvSpPr>
          <p:cNvPr id="31748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59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35892" indent="-283035" defTabSz="93559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32142" indent="-226428" defTabSz="93559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584998" indent="-226428" defTabSz="93559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37855" indent="-226428" defTabSz="93559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490711" indent="-226428" defTabSz="935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43568" indent="-226428" defTabSz="935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396425" indent="-226428" defTabSz="935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49281" indent="-226428" defTabSz="9355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3B8BF66-326E-42AB-B7A2-60ED930A5F5F}" type="slidenum">
              <a:rPr lang="en-US" altLang="en-US" smtClean="0"/>
              <a:pPr/>
              <a:t>13</a:t>
            </a:fld>
            <a:endParaRPr lang="en-US" alt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32772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AF2E20C-053D-49D7-9389-123B6720CD65}" type="datetime8">
              <a:rPr lang="ar-EG" smtClean="0"/>
              <a:t>13 كانون الأول، 15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B65DC77-F180-4F46-9AB4-E848A677D315}" type="slidenum">
              <a:rPr lang="ar-EG" smtClean="0"/>
              <a:t>‹#›</a:t>
            </a:fld>
            <a:endParaRPr lang="ar-EG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2164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1F9A3-9C62-408B-A3A3-A12B7514E2ED}" type="datetime8">
              <a:rPr lang="ar-EG" smtClean="0"/>
              <a:t>13 كانون الأول، 15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C77-F180-4F46-9AB4-E848A677D31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28726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33A35-7985-4181-B9D9-D5DB37B7CCFE}" type="datetime8">
              <a:rPr lang="ar-EG" smtClean="0"/>
              <a:t>13 كانون الأول، 15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C77-F180-4F46-9AB4-E848A677D315}" type="slidenum">
              <a:rPr lang="ar-EG" smtClean="0"/>
              <a:t>‹#›</a:t>
            </a:fld>
            <a:endParaRPr lang="ar-EG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91605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2425A-5398-4910-9F88-2612A9914A49}" type="datetime8">
              <a:rPr lang="ar-EG" smtClean="0"/>
              <a:t>13 كانون الأول، 15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C77-F180-4F46-9AB4-E848A677D315}" type="slidenum">
              <a:rPr lang="ar-EG" smtClean="0"/>
              <a:t>‹#›</a:t>
            </a:fld>
            <a:endParaRPr lang="ar-EG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71491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D1FF7-0EED-413C-B27A-7187E65A73EF}" type="datetime8">
              <a:rPr lang="ar-EG" smtClean="0"/>
              <a:t>13 كانون الأول، 15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C77-F180-4F46-9AB4-E848A677D31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6289830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7AAEF-AB55-40EE-AC52-26B4CF417430}" type="datetime8">
              <a:rPr lang="ar-EG" smtClean="0"/>
              <a:t>13 كانون الأول، 15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C77-F180-4F46-9AB4-E848A677D315}" type="slidenum">
              <a:rPr lang="ar-EG" smtClean="0"/>
              <a:t>‹#›</a:t>
            </a:fld>
            <a:endParaRPr lang="ar-EG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43733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6D51D-7A24-4FB2-A139-3B8C99A49DE5}" type="datetime8">
              <a:rPr lang="ar-EG" smtClean="0"/>
              <a:t>13 كانون الأول، 15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C77-F180-4F46-9AB4-E848A677D315}" type="slidenum">
              <a:rPr lang="ar-EG" smtClean="0"/>
              <a:t>‹#›</a:t>
            </a:fld>
            <a:endParaRPr lang="ar-EG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2031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0198A-A815-49A8-A52B-BF220737A0DC}" type="datetime8">
              <a:rPr lang="ar-EG" smtClean="0"/>
              <a:t>13 كانون الأول، 15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C77-F180-4F46-9AB4-E848A677D315}" type="slidenum">
              <a:rPr lang="ar-EG" smtClean="0"/>
              <a:t>‹#›</a:t>
            </a:fld>
            <a:endParaRPr lang="ar-EG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81919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6231C-43F2-4624-9A57-CB2EF74A32E4}" type="datetime8">
              <a:rPr lang="ar-EG" smtClean="0"/>
              <a:t>13 كانون الأول، 15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C77-F180-4F46-9AB4-E848A677D315}" type="slidenum">
              <a:rPr lang="ar-EG" smtClean="0"/>
              <a:t>‹#›</a:t>
            </a:fld>
            <a:endParaRPr lang="ar-EG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3397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150B5-AEEB-4069-9D29-F1E4B2ED987E}" type="datetime8">
              <a:rPr lang="ar-EG" smtClean="0"/>
              <a:t>13 كانون الأول، 15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C77-F180-4F46-9AB4-E848A677D31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920303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C08DB-D830-4BFE-B8C9-45CE3E817271}" type="datetime8">
              <a:rPr lang="ar-EG" smtClean="0"/>
              <a:t>13 كانون الأول، 15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C77-F180-4F46-9AB4-E848A677D315}" type="slidenum">
              <a:rPr lang="ar-EG" smtClean="0"/>
              <a:t>‹#›</a:t>
            </a:fld>
            <a:endParaRPr lang="ar-EG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9065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08601-DCE9-49F6-BCA8-5B2F8767D37E}" type="datetime8">
              <a:rPr lang="ar-EG" smtClean="0"/>
              <a:t>13 كانون الأول، 15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C77-F180-4F46-9AB4-E848A677D31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735947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C7770-BD45-4045-9A86-0889C3C3AA6E}" type="datetime8">
              <a:rPr lang="ar-EG" smtClean="0"/>
              <a:t>13 كانون الأول، 15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C77-F180-4F46-9AB4-E848A677D315}" type="slidenum">
              <a:rPr lang="ar-EG" smtClean="0"/>
              <a:t>‹#›</a:t>
            </a:fld>
            <a:endParaRPr lang="ar-EG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5975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8844D-33C9-4C23-A284-952558DBFD89}" type="datetime8">
              <a:rPr lang="ar-EG" smtClean="0"/>
              <a:t>13 كانون الأول، 15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C77-F180-4F46-9AB4-E848A677D315}" type="slidenum">
              <a:rPr lang="ar-EG" smtClean="0"/>
              <a:t>‹#›</a:t>
            </a:fld>
            <a:endParaRPr lang="ar-EG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9184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570F4-34C6-49EF-94DE-2EDFD946FC29}" type="datetime8">
              <a:rPr lang="ar-EG" smtClean="0"/>
              <a:t>13 كانون الأول، 15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C77-F180-4F46-9AB4-E848A677D31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926583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134C1-4318-4629-A234-BAF2A3970FF5}" type="datetime8">
              <a:rPr lang="ar-EG" smtClean="0"/>
              <a:t>13 كانون الأول، 15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C77-F180-4F46-9AB4-E848A677D315}" type="slidenum">
              <a:rPr lang="ar-EG" smtClean="0"/>
              <a:t>‹#›</a:t>
            </a:fld>
            <a:endParaRPr lang="ar-EG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4084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571A9-5DE5-43DE-AB53-77CAF623867F}" type="datetime8">
              <a:rPr lang="ar-EG" smtClean="0"/>
              <a:t>13 كانون الأول، 15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C77-F180-4F46-9AB4-E848A677D31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216575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EC83BCD-DFE8-4FA3-B1DC-7598AEB2268F}" type="datetime8">
              <a:rPr lang="ar-EG" smtClean="0"/>
              <a:t>13 كانون الأول، 15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B65DC77-F180-4F46-9AB4-E848A677D31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954673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hf hdr="0" ftr="0" dt="0"/>
  <p:txStyles>
    <p:titleStyle>
      <a:lvl1pPr algn="ctr" defTabSz="457200" rtl="1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b="1" dirty="0" smtClean="0"/>
              <a:t>Computer Organization</a:t>
            </a:r>
            <a:endParaRPr lang="ar-EG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2015 - 2016</a:t>
            </a:r>
            <a:endParaRPr lang="ar-EG" sz="32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C77-F180-4F46-9AB4-E848A677D315}" type="slidenum">
              <a:rPr lang="ar-EG" smtClean="0"/>
              <a:t>1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45873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smtClean="0"/>
              <a:t>Performance Enhancements (cont.)</a:t>
            </a:r>
          </a:p>
        </p:txBody>
      </p:sp>
      <p:sp>
        <p:nvSpPr>
          <p:cNvPr id="23557" name="Text Box 4"/>
          <p:cNvSpPr txBox="1">
            <a:spLocks noChangeArrowheads="1"/>
          </p:cNvSpPr>
          <p:nvPr/>
        </p:nvSpPr>
        <p:spPr bwMode="auto">
          <a:xfrm>
            <a:off x="1118854" y="3186114"/>
            <a:ext cx="10336546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SzPct val="10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SzPct val="8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SzPct val="140000"/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rtl="0">
              <a:spcBef>
                <a:spcPct val="0"/>
              </a:spcBef>
              <a:buSzTx/>
              <a:buFontTx/>
              <a:buNone/>
            </a:pPr>
            <a:r>
              <a:rPr lang="en-US" altLang="en-US" sz="2800" dirty="0">
                <a:solidFill>
                  <a:schemeClr val="accent2"/>
                </a:solidFill>
              </a:rPr>
              <a:t>Write-back:</a:t>
            </a:r>
          </a:p>
          <a:p>
            <a:pPr lvl="1" algn="l" rtl="0">
              <a:spcBef>
                <a:spcPct val="0"/>
              </a:spcBef>
              <a:buSzTx/>
              <a:buFontTx/>
              <a:buChar char="•"/>
            </a:pPr>
            <a:r>
              <a:rPr lang="en-US" altLang="en-US" dirty="0"/>
              <a:t>Block is written back to the main memory when it is replaced. </a:t>
            </a:r>
          </a:p>
          <a:p>
            <a:pPr lvl="1" algn="l" rtl="0">
              <a:spcBef>
                <a:spcPct val="0"/>
              </a:spcBef>
              <a:buSzTx/>
              <a:buFontTx/>
              <a:buChar char="•"/>
            </a:pPr>
            <a:r>
              <a:rPr lang="en-US" altLang="en-US" dirty="0"/>
              <a:t>If the processor waits for this write to complete, before reading the new block, it </a:t>
            </a:r>
            <a:r>
              <a:rPr lang="en-US" altLang="en-US" dirty="0" smtClean="0"/>
              <a:t>is slowed </a:t>
            </a:r>
            <a:r>
              <a:rPr lang="en-US" altLang="en-US" dirty="0"/>
              <a:t>down.</a:t>
            </a:r>
          </a:p>
          <a:p>
            <a:pPr lvl="1" algn="l" rtl="0">
              <a:spcBef>
                <a:spcPct val="0"/>
              </a:spcBef>
              <a:buSzTx/>
              <a:buFontTx/>
              <a:buChar char="•"/>
            </a:pPr>
            <a:r>
              <a:rPr lang="en-US" altLang="en-US" dirty="0"/>
              <a:t>Fast write buffer can hold the block to be written, and the new block can be read first.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4827432" y="2549525"/>
            <a:ext cx="28321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SzPct val="10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SzPct val="8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SzPct val="140000"/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en-US" sz="2400" b="1" dirty="0">
                <a:solidFill>
                  <a:srgbClr val="C00000"/>
                </a:solidFill>
              </a:rPr>
              <a:t>Write buffer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C77-F180-4F46-9AB4-E848A677D315}" type="slidenum">
              <a:rPr lang="ar-EG" smtClean="0"/>
              <a:t>10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86936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smtClean="0"/>
              <a:t>Virtual Memories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1" y="2556932"/>
            <a:ext cx="9423399" cy="3318936"/>
          </a:xfrm>
        </p:spPr>
        <p:txBody>
          <a:bodyPr>
            <a:normAutofit/>
          </a:bodyPr>
          <a:lstStyle/>
          <a:p>
            <a:pPr algn="l" rtl="0"/>
            <a:r>
              <a:rPr lang="en-US" altLang="en-US" sz="2000" dirty="0" smtClean="0">
                <a:solidFill>
                  <a:srgbClr val="C00000"/>
                </a:solidFill>
                <a:latin typeface="Comic Sans MS" pitchFamily="66" charset="0"/>
              </a:rPr>
              <a:t>Cache </a:t>
            </a:r>
            <a:r>
              <a:rPr lang="en-US" altLang="en-US" sz="2000" dirty="0">
                <a:solidFill>
                  <a:srgbClr val="C00000"/>
                </a:solidFill>
                <a:latin typeface="Comic Sans MS" pitchFamily="66" charset="0"/>
              </a:rPr>
              <a:t>memories</a:t>
            </a:r>
            <a:r>
              <a:rPr lang="en-US" altLang="en-US" sz="2000" dirty="0">
                <a:solidFill>
                  <a:schemeClr val="tx1"/>
                </a:solidFill>
                <a:latin typeface="Comic Sans MS" pitchFamily="66" charset="0"/>
              </a:rPr>
              <a:t> were developed to increase the effective speed of the memory system.</a:t>
            </a:r>
          </a:p>
          <a:p>
            <a:pPr algn="l" rtl="0"/>
            <a:r>
              <a:rPr lang="en-US" altLang="en-US" sz="2000" dirty="0">
                <a:solidFill>
                  <a:srgbClr val="C00000"/>
                </a:solidFill>
                <a:latin typeface="Comic Sans MS" pitchFamily="66" charset="0"/>
              </a:rPr>
              <a:t>Virtual memory</a:t>
            </a:r>
            <a:r>
              <a:rPr lang="en-US" altLang="en-US" sz="2000" dirty="0">
                <a:solidFill>
                  <a:schemeClr val="tx1"/>
                </a:solidFill>
                <a:latin typeface="Comic Sans MS" pitchFamily="66" charset="0"/>
              </a:rPr>
              <a:t> is an architectural solution to increase the effective size of the memory system</a:t>
            </a:r>
            <a:r>
              <a:rPr lang="en-US" altLang="en-US" sz="2000" dirty="0" smtClean="0">
                <a:solidFill>
                  <a:schemeClr val="tx1"/>
                </a:solidFill>
                <a:latin typeface="Comic Sans MS" pitchFamily="66" charset="0"/>
              </a:rPr>
              <a:t>.</a:t>
            </a:r>
          </a:p>
          <a:p>
            <a:pPr algn="l" rtl="0"/>
            <a:r>
              <a:rPr lang="en-US" altLang="en-US" sz="2000" dirty="0">
                <a:solidFill>
                  <a:schemeClr val="tx1"/>
                </a:solidFill>
                <a:latin typeface="Comic Sans MS" pitchFamily="66" charset="0"/>
              </a:rPr>
              <a:t>Recall that the addressable memory space depends on the number of address bits in a computer.</a:t>
            </a:r>
          </a:p>
          <a:p>
            <a:pPr lvl="1" algn="l" rtl="0"/>
            <a:r>
              <a:rPr lang="en-US" altLang="en-US" dirty="0">
                <a:solidFill>
                  <a:schemeClr val="tx1"/>
                </a:solidFill>
                <a:latin typeface="Comic Sans MS" pitchFamily="66" charset="0"/>
              </a:rPr>
              <a:t>For example, if a computer issues </a:t>
            </a:r>
            <a:r>
              <a:rPr lang="en-US" altLang="en-US" dirty="0">
                <a:solidFill>
                  <a:srgbClr val="C00000"/>
                </a:solidFill>
                <a:latin typeface="Comic Sans MS" pitchFamily="66" charset="0"/>
              </a:rPr>
              <a:t>32-bit</a:t>
            </a:r>
            <a:r>
              <a:rPr lang="en-US" altLang="en-US" dirty="0">
                <a:solidFill>
                  <a:schemeClr val="tx1"/>
                </a:solidFill>
                <a:latin typeface="Comic Sans MS" pitchFamily="66" charset="0"/>
              </a:rPr>
              <a:t> addresses, the addressable memory space is </a:t>
            </a:r>
            <a:r>
              <a:rPr lang="en-US" altLang="en-US" dirty="0">
                <a:solidFill>
                  <a:srgbClr val="C00000"/>
                </a:solidFill>
                <a:latin typeface="Comic Sans MS" pitchFamily="66" charset="0"/>
              </a:rPr>
              <a:t>4G</a:t>
            </a:r>
            <a:r>
              <a:rPr lang="en-US" altLang="en-US" dirty="0">
                <a:solidFill>
                  <a:schemeClr val="tx1"/>
                </a:solidFill>
                <a:latin typeface="Comic Sans MS" pitchFamily="66" charset="0"/>
              </a:rPr>
              <a:t> bytes.</a:t>
            </a:r>
          </a:p>
          <a:p>
            <a:pPr algn="l" rtl="0"/>
            <a:endParaRPr lang="en-US" altLang="en-US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C77-F180-4F46-9AB4-E848A677D315}" type="slidenum">
              <a:rPr lang="ar-EG" smtClean="0"/>
              <a:t>11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75889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smtClean="0"/>
              <a:t>Virtual Memories (cont.)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l" rtl="0"/>
            <a:r>
              <a:rPr lang="en-US" altLang="en-US" sz="2000" dirty="0" smtClean="0">
                <a:solidFill>
                  <a:schemeClr val="tx1"/>
                </a:solidFill>
                <a:latin typeface="Comic Sans MS" pitchFamily="66" charset="0"/>
              </a:rPr>
              <a:t>Physical </a:t>
            </a:r>
            <a:r>
              <a:rPr lang="en-US" altLang="en-US" sz="2000" dirty="0">
                <a:solidFill>
                  <a:srgbClr val="C00000"/>
                </a:solidFill>
                <a:latin typeface="Comic Sans MS" pitchFamily="66" charset="0"/>
              </a:rPr>
              <a:t>main memory </a:t>
            </a:r>
            <a:r>
              <a:rPr lang="en-US" altLang="en-US" sz="2000" dirty="0">
                <a:solidFill>
                  <a:schemeClr val="tx1"/>
                </a:solidFill>
                <a:latin typeface="Comic Sans MS" pitchFamily="66" charset="0"/>
              </a:rPr>
              <a:t>in a computer is generally not as large as the entire possible addressable space.</a:t>
            </a:r>
          </a:p>
          <a:p>
            <a:pPr lvl="1" algn="l" rtl="0"/>
            <a:r>
              <a:rPr lang="en-US" altLang="en-US" dirty="0">
                <a:solidFill>
                  <a:schemeClr val="tx1"/>
                </a:solidFill>
                <a:latin typeface="Comic Sans MS" pitchFamily="66" charset="0"/>
              </a:rPr>
              <a:t>Physical memory typically ranges from a </a:t>
            </a:r>
            <a:r>
              <a:rPr lang="en-US" altLang="en-US" dirty="0">
                <a:solidFill>
                  <a:srgbClr val="C00000"/>
                </a:solidFill>
                <a:latin typeface="Comic Sans MS" pitchFamily="66" charset="0"/>
              </a:rPr>
              <a:t>few hundred megabytes</a:t>
            </a:r>
            <a:r>
              <a:rPr lang="en-US" altLang="en-US" dirty="0">
                <a:solidFill>
                  <a:schemeClr val="tx1"/>
                </a:solidFill>
                <a:latin typeface="Comic Sans MS" pitchFamily="66" charset="0"/>
              </a:rPr>
              <a:t> to </a:t>
            </a:r>
            <a:r>
              <a:rPr lang="en-US" altLang="en-US" dirty="0">
                <a:solidFill>
                  <a:srgbClr val="C00000"/>
                </a:solidFill>
                <a:latin typeface="Comic Sans MS" pitchFamily="66" charset="0"/>
              </a:rPr>
              <a:t>1G </a:t>
            </a:r>
            <a:r>
              <a:rPr lang="en-US" altLang="en-US" dirty="0">
                <a:solidFill>
                  <a:schemeClr val="tx1"/>
                </a:solidFill>
                <a:latin typeface="Comic Sans MS" pitchFamily="66" charset="0"/>
              </a:rPr>
              <a:t>bytes.</a:t>
            </a:r>
          </a:p>
          <a:p>
            <a:pPr algn="l" rtl="0"/>
            <a:r>
              <a:rPr lang="en-US" altLang="en-US" sz="2000" dirty="0">
                <a:solidFill>
                  <a:schemeClr val="tx1"/>
                </a:solidFill>
                <a:latin typeface="Comic Sans MS" pitchFamily="66" charset="0"/>
              </a:rPr>
              <a:t>Large programs that cannot fit completely into the </a:t>
            </a:r>
            <a:r>
              <a:rPr lang="en-US" altLang="en-US" sz="2000" dirty="0">
                <a:solidFill>
                  <a:srgbClr val="C00000"/>
                </a:solidFill>
                <a:latin typeface="Comic Sans MS" pitchFamily="66" charset="0"/>
              </a:rPr>
              <a:t>main memory </a:t>
            </a:r>
            <a:r>
              <a:rPr lang="en-US" altLang="en-US" sz="2000" dirty="0">
                <a:solidFill>
                  <a:schemeClr val="tx1"/>
                </a:solidFill>
                <a:latin typeface="Comic Sans MS" pitchFamily="66" charset="0"/>
              </a:rPr>
              <a:t>have their parts stored on secondary storage devices such as magnetic disks.</a:t>
            </a:r>
          </a:p>
          <a:p>
            <a:pPr lvl="1" algn="l" rtl="0"/>
            <a:r>
              <a:rPr lang="en-US" altLang="en-US" dirty="0">
                <a:solidFill>
                  <a:schemeClr val="tx1"/>
                </a:solidFill>
                <a:latin typeface="Comic Sans MS" pitchFamily="66" charset="0"/>
              </a:rPr>
              <a:t>Pieces of programs must be transferred to the main memory from secondary storage before they can be executed.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C77-F180-4F46-9AB4-E848A677D315}" type="slidenum">
              <a:rPr lang="ar-EG" smtClean="0"/>
              <a:t>12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47330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smtClean="0"/>
              <a:t>Virtual Memories (cont.)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l" rtl="0"/>
            <a:r>
              <a:rPr lang="en-US" altLang="en-US" sz="2000" dirty="0">
                <a:solidFill>
                  <a:schemeClr val="tx1"/>
                </a:solidFill>
                <a:latin typeface="Comic Sans MS" pitchFamily="66" charset="0"/>
              </a:rPr>
              <a:t>When a new piece of a program is to be transferred to the </a:t>
            </a:r>
            <a:r>
              <a:rPr lang="en-US" altLang="en-US" sz="2000" dirty="0">
                <a:solidFill>
                  <a:srgbClr val="C00000"/>
                </a:solidFill>
                <a:latin typeface="Comic Sans MS" pitchFamily="66" charset="0"/>
              </a:rPr>
              <a:t>main memory</a:t>
            </a:r>
            <a:r>
              <a:rPr lang="en-US" altLang="en-US" sz="2000" dirty="0">
                <a:solidFill>
                  <a:schemeClr val="tx1"/>
                </a:solidFill>
                <a:latin typeface="Comic Sans MS" pitchFamily="66" charset="0"/>
              </a:rPr>
              <a:t>, and the main memory is full, then some other piece in the </a:t>
            </a:r>
            <a:r>
              <a:rPr lang="en-US" altLang="en-US" sz="2000" dirty="0">
                <a:solidFill>
                  <a:srgbClr val="C00000"/>
                </a:solidFill>
                <a:latin typeface="Comic Sans MS" pitchFamily="66" charset="0"/>
              </a:rPr>
              <a:t>main memory</a:t>
            </a:r>
            <a:r>
              <a:rPr lang="en-US" altLang="en-US" sz="2000" dirty="0">
                <a:solidFill>
                  <a:schemeClr val="tx1"/>
                </a:solidFill>
                <a:latin typeface="Comic Sans MS" pitchFamily="66" charset="0"/>
              </a:rPr>
              <a:t> must be replaced. </a:t>
            </a:r>
          </a:p>
          <a:p>
            <a:pPr lvl="1" algn="l" rtl="0"/>
            <a:r>
              <a:rPr lang="en-US" altLang="en-US" dirty="0" smtClean="0">
                <a:solidFill>
                  <a:schemeClr val="tx1"/>
                </a:solidFill>
                <a:latin typeface="Comic Sans MS" pitchFamily="66" charset="0"/>
              </a:rPr>
              <a:t>This </a:t>
            </a:r>
            <a:r>
              <a:rPr lang="en-US" altLang="en-US" dirty="0">
                <a:solidFill>
                  <a:schemeClr val="tx1"/>
                </a:solidFill>
                <a:latin typeface="Comic Sans MS" pitchFamily="66" charset="0"/>
              </a:rPr>
              <a:t>is very similar to what we studied in case of cache memories.</a:t>
            </a:r>
          </a:p>
          <a:p>
            <a:pPr algn="l" rtl="0"/>
            <a:r>
              <a:rPr lang="en-US" altLang="en-US" sz="2000" dirty="0">
                <a:solidFill>
                  <a:srgbClr val="C00000"/>
                </a:solidFill>
                <a:latin typeface="Comic Sans MS" pitchFamily="66" charset="0"/>
              </a:rPr>
              <a:t>Operating system </a:t>
            </a:r>
            <a:r>
              <a:rPr lang="en-US" altLang="en-US" sz="2000" dirty="0">
                <a:solidFill>
                  <a:schemeClr val="tx1"/>
                </a:solidFill>
                <a:latin typeface="Comic Sans MS" pitchFamily="66" charset="0"/>
              </a:rPr>
              <a:t>automatically transfers data between the </a:t>
            </a:r>
            <a:r>
              <a:rPr lang="en-US" altLang="en-US" sz="2000" dirty="0">
                <a:solidFill>
                  <a:srgbClr val="C00000"/>
                </a:solidFill>
                <a:latin typeface="Comic Sans MS" pitchFamily="66" charset="0"/>
              </a:rPr>
              <a:t>main memory </a:t>
            </a:r>
            <a:r>
              <a:rPr lang="en-US" altLang="en-US" sz="2000" dirty="0">
                <a:solidFill>
                  <a:schemeClr val="tx1"/>
                </a:solidFill>
                <a:latin typeface="Comic Sans MS" pitchFamily="66" charset="0"/>
              </a:rPr>
              <a:t>and </a:t>
            </a:r>
            <a:r>
              <a:rPr lang="en-US" altLang="en-US" sz="2000" dirty="0">
                <a:solidFill>
                  <a:srgbClr val="C00000"/>
                </a:solidFill>
                <a:latin typeface="Comic Sans MS" pitchFamily="66" charset="0"/>
              </a:rPr>
              <a:t>secondary storage.</a:t>
            </a:r>
          </a:p>
          <a:p>
            <a:pPr lvl="1" algn="l" rtl="0"/>
            <a:r>
              <a:rPr lang="en-US" altLang="en-US" dirty="0">
                <a:solidFill>
                  <a:schemeClr val="tx1"/>
                </a:solidFill>
                <a:latin typeface="Comic Sans MS" pitchFamily="66" charset="0"/>
              </a:rPr>
              <a:t>Application programmer need not be concerned with this transfer.</a:t>
            </a:r>
          </a:p>
          <a:p>
            <a:pPr lvl="1" algn="l" rtl="0"/>
            <a:r>
              <a:rPr lang="en-US" altLang="en-US" dirty="0">
                <a:solidFill>
                  <a:schemeClr val="tx1"/>
                </a:solidFill>
                <a:latin typeface="Comic Sans MS" pitchFamily="66" charset="0"/>
              </a:rPr>
              <a:t>Also, application programmer does not need to be aware of the limitations imposed by the available physical memory.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C77-F180-4F46-9AB4-E848A677D315}" type="slidenum">
              <a:rPr lang="ar-EG" smtClean="0"/>
              <a:t>13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44042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295401" y="6146800"/>
            <a:ext cx="7305900" cy="279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10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SzPct val="8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SzPct val="140000"/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F612EB35-FE45-48EA-A33E-6B2FA9CD4A2A}" type="slidenum">
              <a:rPr lang="en-US" altLang="en-US" sz="1400" smtClean="0">
                <a:latin typeface="Times New Roman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14</a:t>
            </a:fld>
            <a:endParaRPr lang="en-US" altLang="en-US" sz="1400" smtClean="0">
              <a:latin typeface="Times New Roman" pitchFamily="18" charset="0"/>
            </a:endParaRPr>
          </a:p>
        </p:txBody>
      </p:sp>
      <p:sp>
        <p:nvSpPr>
          <p:cNvPr id="8195" name="Rectangle 45"/>
          <p:cNvSpPr>
            <a:spLocks noChangeArrowheads="1"/>
          </p:cNvSpPr>
          <p:nvPr/>
        </p:nvSpPr>
        <p:spPr bwMode="auto">
          <a:xfrm>
            <a:off x="975785" y="1362075"/>
            <a:ext cx="10314516" cy="5100638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10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SzPct val="8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SzPct val="140000"/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2" y="296332"/>
            <a:ext cx="9601196" cy="1303867"/>
          </a:xfrm>
        </p:spPr>
        <p:txBody>
          <a:bodyPr/>
          <a:lstStyle/>
          <a:p>
            <a:r>
              <a:rPr lang="en-US" altLang="en-US" b="1" dirty="0" smtClean="0"/>
              <a:t>Virtual Memory Organization</a:t>
            </a:r>
          </a:p>
        </p:txBody>
      </p:sp>
      <p:sp>
        <p:nvSpPr>
          <p:cNvPr id="8197" name="Rectangle 4"/>
          <p:cNvSpPr>
            <a:spLocks noChangeArrowheads="1"/>
          </p:cNvSpPr>
          <p:nvPr/>
        </p:nvSpPr>
        <p:spPr bwMode="auto">
          <a:xfrm>
            <a:off x="1082086" y="4367214"/>
            <a:ext cx="44403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SzPct val="10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SzPct val="8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SzPct val="140000"/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  <a:latin typeface="Nimbus Roman No9 L" charset="0"/>
              </a:rPr>
              <a:t>Data</a:t>
            </a:r>
            <a:endParaRPr lang="en-US" altLang="en-US" sz="1600" b="1">
              <a:latin typeface="Times New Roman" pitchFamily="18" charset="0"/>
            </a:endParaRPr>
          </a:p>
        </p:txBody>
      </p:sp>
      <p:sp>
        <p:nvSpPr>
          <p:cNvPr id="8198" name="Rectangle 5"/>
          <p:cNvSpPr>
            <a:spLocks noChangeArrowheads="1"/>
          </p:cNvSpPr>
          <p:nvPr/>
        </p:nvSpPr>
        <p:spPr bwMode="auto">
          <a:xfrm>
            <a:off x="1082086" y="2663825"/>
            <a:ext cx="44403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SzPct val="10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SzPct val="8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SzPct val="140000"/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  <a:latin typeface="Nimbus Roman No9 L" charset="0"/>
              </a:rPr>
              <a:t>Data</a:t>
            </a:r>
            <a:endParaRPr lang="en-US" altLang="en-US" sz="1600" b="1">
              <a:latin typeface="Times New Roman" pitchFamily="18" charset="0"/>
            </a:endParaRPr>
          </a:p>
        </p:txBody>
      </p:sp>
      <p:sp>
        <p:nvSpPr>
          <p:cNvPr id="8199" name="Rectangle 6"/>
          <p:cNvSpPr>
            <a:spLocks noChangeArrowheads="1"/>
          </p:cNvSpPr>
          <p:nvPr/>
        </p:nvSpPr>
        <p:spPr bwMode="auto">
          <a:xfrm>
            <a:off x="2935216" y="5497514"/>
            <a:ext cx="128118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SzPct val="10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SzPct val="8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SzPct val="140000"/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  <a:latin typeface="Nimbus Roman No9 L" charset="0"/>
              </a:rPr>
              <a:t>DMA transfer</a:t>
            </a:r>
            <a:endParaRPr lang="en-US" altLang="en-US" sz="1600" b="1">
              <a:latin typeface="Times New Roman" pitchFamily="18" charset="0"/>
            </a:endParaRPr>
          </a:p>
        </p:txBody>
      </p:sp>
      <p:sp>
        <p:nvSpPr>
          <p:cNvPr id="8200" name="Rectangle 7"/>
          <p:cNvSpPr>
            <a:spLocks noChangeArrowheads="1"/>
          </p:cNvSpPr>
          <p:nvPr/>
        </p:nvSpPr>
        <p:spPr bwMode="auto">
          <a:xfrm>
            <a:off x="3739295" y="4367214"/>
            <a:ext cx="167513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SzPct val="10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SzPct val="8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SzPct val="140000"/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  <a:latin typeface="Nimbus Roman No9 L" charset="0"/>
              </a:rPr>
              <a:t>Physical address</a:t>
            </a:r>
            <a:endParaRPr lang="en-US" altLang="en-US" sz="1600" b="1">
              <a:latin typeface="Times New Roman" pitchFamily="18" charset="0"/>
            </a:endParaRPr>
          </a:p>
        </p:txBody>
      </p:sp>
      <p:sp>
        <p:nvSpPr>
          <p:cNvPr id="8201" name="Rectangle 8"/>
          <p:cNvSpPr>
            <a:spLocks noChangeArrowheads="1"/>
          </p:cNvSpPr>
          <p:nvPr/>
        </p:nvSpPr>
        <p:spPr bwMode="auto">
          <a:xfrm>
            <a:off x="3739295" y="3219450"/>
            <a:ext cx="167513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SzPct val="10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SzPct val="8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SzPct val="140000"/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  <a:latin typeface="Nimbus Roman No9 L" charset="0"/>
              </a:rPr>
              <a:t>Physical address</a:t>
            </a:r>
            <a:endParaRPr lang="en-US" altLang="en-US" sz="1600" b="1">
              <a:latin typeface="Times New Roman" pitchFamily="18" charset="0"/>
            </a:endParaRPr>
          </a:p>
        </p:txBody>
      </p:sp>
      <p:sp>
        <p:nvSpPr>
          <p:cNvPr id="8202" name="Rectangle 9"/>
          <p:cNvSpPr>
            <a:spLocks noChangeArrowheads="1"/>
          </p:cNvSpPr>
          <p:nvPr/>
        </p:nvSpPr>
        <p:spPr bwMode="auto">
          <a:xfrm>
            <a:off x="3814725" y="2090739"/>
            <a:ext cx="147905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SzPct val="10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SzPct val="8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SzPct val="140000"/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  <a:latin typeface="Nimbus Roman No9 L" charset="0"/>
              </a:rPr>
              <a:t>Virtual address</a:t>
            </a:r>
            <a:endParaRPr lang="en-US" altLang="en-US" sz="1600" b="1">
              <a:latin typeface="Times New Roman" pitchFamily="18" charset="0"/>
            </a:endParaRPr>
          </a:p>
        </p:txBody>
      </p:sp>
      <p:sp>
        <p:nvSpPr>
          <p:cNvPr id="8203" name="Rectangle 10"/>
          <p:cNvSpPr>
            <a:spLocks noChangeArrowheads="1"/>
          </p:cNvSpPr>
          <p:nvPr/>
        </p:nvSpPr>
        <p:spPr bwMode="auto">
          <a:xfrm>
            <a:off x="2085712" y="6070600"/>
            <a:ext cx="123110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SzPct val="10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SzPct val="8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SzPct val="140000"/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  <a:latin typeface="Nimbus Roman No9 L" charset="0"/>
              </a:rPr>
              <a:t>Disk storage</a:t>
            </a:r>
            <a:endParaRPr lang="en-US" altLang="en-US" sz="1600" b="1">
              <a:latin typeface="Times New Roman" pitchFamily="18" charset="0"/>
            </a:endParaRPr>
          </a:p>
        </p:txBody>
      </p:sp>
      <p:sp>
        <p:nvSpPr>
          <p:cNvPr id="8204" name="Rectangle 11"/>
          <p:cNvSpPr>
            <a:spLocks noChangeArrowheads="1"/>
          </p:cNvSpPr>
          <p:nvPr/>
        </p:nvSpPr>
        <p:spPr bwMode="auto">
          <a:xfrm>
            <a:off x="2068938" y="4924425"/>
            <a:ext cx="132408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SzPct val="10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SzPct val="8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SzPct val="140000"/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  <a:latin typeface="Nimbus Roman No9 L" charset="0"/>
              </a:rPr>
              <a:t>Main memory</a:t>
            </a:r>
            <a:endParaRPr lang="en-US" altLang="en-US" sz="1600" b="1">
              <a:latin typeface="Times New Roman" pitchFamily="18" charset="0"/>
            </a:endParaRPr>
          </a:p>
        </p:txBody>
      </p:sp>
      <p:sp>
        <p:nvSpPr>
          <p:cNvPr id="8205" name="Rectangle 12"/>
          <p:cNvSpPr>
            <a:spLocks noChangeArrowheads="1"/>
          </p:cNvSpPr>
          <p:nvPr/>
        </p:nvSpPr>
        <p:spPr bwMode="auto">
          <a:xfrm>
            <a:off x="2408649" y="3794125"/>
            <a:ext cx="61395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SzPct val="10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SzPct val="8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SzPct val="140000"/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  <a:latin typeface="Nimbus Roman No9 L" charset="0"/>
              </a:rPr>
              <a:t>Cache</a:t>
            </a:r>
            <a:endParaRPr lang="en-US" altLang="en-US" sz="1600" b="1">
              <a:latin typeface="Times New Roman" pitchFamily="18" charset="0"/>
            </a:endParaRPr>
          </a:p>
        </p:txBody>
      </p:sp>
      <p:sp>
        <p:nvSpPr>
          <p:cNvPr id="8206" name="Rectangle 13"/>
          <p:cNvSpPr>
            <a:spLocks noChangeArrowheads="1"/>
          </p:cNvSpPr>
          <p:nvPr/>
        </p:nvSpPr>
        <p:spPr bwMode="auto">
          <a:xfrm>
            <a:off x="3488814" y="2663825"/>
            <a:ext cx="49051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SzPct val="10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SzPct val="8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SzPct val="140000"/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  <a:latin typeface="Nimbus Roman No9 L" charset="0"/>
              </a:rPr>
              <a:t>MMU</a:t>
            </a:r>
            <a:endParaRPr lang="en-US" altLang="en-US" sz="1600" b="1">
              <a:latin typeface="Times New Roman" pitchFamily="18" charset="0"/>
            </a:endParaRPr>
          </a:p>
        </p:txBody>
      </p:sp>
      <p:sp>
        <p:nvSpPr>
          <p:cNvPr id="8207" name="Rectangle 14"/>
          <p:cNvSpPr>
            <a:spLocks noChangeArrowheads="1"/>
          </p:cNvSpPr>
          <p:nvPr/>
        </p:nvSpPr>
        <p:spPr bwMode="auto">
          <a:xfrm>
            <a:off x="2183707" y="1516064"/>
            <a:ext cx="100187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SzPct val="10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SzPct val="8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SzPct val="140000"/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Nimbus Roman No9 L" charset="0"/>
              </a:rPr>
              <a:t>Processor</a:t>
            </a:r>
            <a:endParaRPr lang="en-US" altLang="en-US" sz="1600" b="1" dirty="0">
              <a:latin typeface="Times New Roman" pitchFamily="18" charset="0"/>
            </a:endParaRPr>
          </a:p>
        </p:txBody>
      </p:sp>
      <p:sp>
        <p:nvSpPr>
          <p:cNvPr id="8208" name="Freeform 15"/>
          <p:cNvSpPr>
            <a:spLocks/>
          </p:cNvSpPr>
          <p:nvPr/>
        </p:nvSpPr>
        <p:spPr bwMode="auto">
          <a:xfrm>
            <a:off x="3670301" y="4637088"/>
            <a:ext cx="71967" cy="107950"/>
          </a:xfrm>
          <a:custGeom>
            <a:avLst/>
            <a:gdLst>
              <a:gd name="T0" fmla="*/ 0 w 3"/>
              <a:gd name="T1" fmla="*/ 0 h 6"/>
              <a:gd name="T2" fmla="*/ 35983 w 3"/>
              <a:gd name="T3" fmla="*/ 107950 h 6"/>
              <a:gd name="T4" fmla="*/ 53975 w 3"/>
              <a:gd name="T5" fmla="*/ 0 h 6"/>
              <a:gd name="T6" fmla="*/ 35983 w 3"/>
              <a:gd name="T7" fmla="*/ 0 h 6"/>
              <a:gd name="T8" fmla="*/ 0 w 3"/>
              <a:gd name="T9" fmla="*/ 0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6"/>
              <a:gd name="T17" fmla="*/ 3 w 3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6">
                <a:moveTo>
                  <a:pt x="0" y="0"/>
                </a:moveTo>
                <a:lnTo>
                  <a:pt x="2" y="6"/>
                </a:lnTo>
                <a:lnTo>
                  <a:pt x="3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 w="174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600" b="1"/>
          </a:p>
        </p:txBody>
      </p:sp>
      <p:sp>
        <p:nvSpPr>
          <p:cNvPr id="8209" name="Freeform 16"/>
          <p:cNvSpPr>
            <a:spLocks/>
          </p:cNvSpPr>
          <p:nvPr/>
        </p:nvSpPr>
        <p:spPr bwMode="auto">
          <a:xfrm>
            <a:off x="3670301" y="4637088"/>
            <a:ext cx="71967" cy="107950"/>
          </a:xfrm>
          <a:custGeom>
            <a:avLst/>
            <a:gdLst>
              <a:gd name="T0" fmla="*/ 0 w 34"/>
              <a:gd name="T1" fmla="*/ 0 h 68"/>
              <a:gd name="T2" fmla="*/ 34925 w 34"/>
              <a:gd name="T3" fmla="*/ 107950 h 68"/>
              <a:gd name="T4" fmla="*/ 53975 w 34"/>
              <a:gd name="T5" fmla="*/ 0 h 68"/>
              <a:gd name="T6" fmla="*/ 34925 w 34"/>
              <a:gd name="T7" fmla="*/ 0 h 68"/>
              <a:gd name="T8" fmla="*/ 0 w 34"/>
              <a:gd name="T9" fmla="*/ 0 h 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"/>
              <a:gd name="T16" fmla="*/ 0 h 68"/>
              <a:gd name="T17" fmla="*/ 34 w 34"/>
              <a:gd name="T18" fmla="*/ 68 h 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" h="68">
                <a:moveTo>
                  <a:pt x="0" y="0"/>
                </a:moveTo>
                <a:lnTo>
                  <a:pt x="22" y="68"/>
                </a:lnTo>
                <a:lnTo>
                  <a:pt x="34" y="0"/>
                </a:lnTo>
                <a:lnTo>
                  <a:pt x="2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1600" b="1"/>
          </a:p>
        </p:txBody>
      </p:sp>
      <p:sp>
        <p:nvSpPr>
          <p:cNvPr id="8210" name="Line 17"/>
          <p:cNvSpPr>
            <a:spLocks noChangeShapeType="1"/>
          </p:cNvSpPr>
          <p:nvPr/>
        </p:nvSpPr>
        <p:spPr bwMode="auto">
          <a:xfrm flipV="1">
            <a:off x="3716867" y="4152900"/>
            <a:ext cx="2117" cy="4841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00" b="1"/>
          </a:p>
        </p:txBody>
      </p:sp>
      <p:sp>
        <p:nvSpPr>
          <p:cNvPr id="8211" name="Freeform 18"/>
          <p:cNvSpPr>
            <a:spLocks/>
          </p:cNvSpPr>
          <p:nvPr/>
        </p:nvSpPr>
        <p:spPr bwMode="auto">
          <a:xfrm>
            <a:off x="3670301" y="3508376"/>
            <a:ext cx="71967" cy="106363"/>
          </a:xfrm>
          <a:custGeom>
            <a:avLst/>
            <a:gdLst>
              <a:gd name="T0" fmla="*/ 0 w 3"/>
              <a:gd name="T1" fmla="*/ 0 h 6"/>
              <a:gd name="T2" fmla="*/ 35983 w 3"/>
              <a:gd name="T3" fmla="*/ 106363 h 6"/>
              <a:gd name="T4" fmla="*/ 53975 w 3"/>
              <a:gd name="T5" fmla="*/ 0 h 6"/>
              <a:gd name="T6" fmla="*/ 35983 w 3"/>
              <a:gd name="T7" fmla="*/ 0 h 6"/>
              <a:gd name="T8" fmla="*/ 0 w 3"/>
              <a:gd name="T9" fmla="*/ 0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6"/>
              <a:gd name="T17" fmla="*/ 3 w 3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6">
                <a:moveTo>
                  <a:pt x="0" y="0"/>
                </a:moveTo>
                <a:lnTo>
                  <a:pt x="2" y="6"/>
                </a:lnTo>
                <a:lnTo>
                  <a:pt x="3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 w="17526">
            <a:solidFill>
              <a:srgbClr val="CC33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600" b="1"/>
          </a:p>
        </p:txBody>
      </p:sp>
      <p:sp>
        <p:nvSpPr>
          <p:cNvPr id="8212" name="Freeform 19"/>
          <p:cNvSpPr>
            <a:spLocks/>
          </p:cNvSpPr>
          <p:nvPr/>
        </p:nvSpPr>
        <p:spPr bwMode="auto">
          <a:xfrm>
            <a:off x="3670301" y="3508376"/>
            <a:ext cx="71967" cy="106363"/>
          </a:xfrm>
          <a:custGeom>
            <a:avLst/>
            <a:gdLst>
              <a:gd name="T0" fmla="*/ 0 w 34"/>
              <a:gd name="T1" fmla="*/ 0 h 67"/>
              <a:gd name="T2" fmla="*/ 34925 w 34"/>
              <a:gd name="T3" fmla="*/ 106363 h 67"/>
              <a:gd name="T4" fmla="*/ 53975 w 34"/>
              <a:gd name="T5" fmla="*/ 0 h 67"/>
              <a:gd name="T6" fmla="*/ 34925 w 34"/>
              <a:gd name="T7" fmla="*/ 0 h 67"/>
              <a:gd name="T8" fmla="*/ 0 w 34"/>
              <a:gd name="T9" fmla="*/ 0 h 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"/>
              <a:gd name="T16" fmla="*/ 0 h 67"/>
              <a:gd name="T17" fmla="*/ 34 w 34"/>
              <a:gd name="T18" fmla="*/ 67 h 6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" h="67">
                <a:moveTo>
                  <a:pt x="0" y="0"/>
                </a:moveTo>
                <a:lnTo>
                  <a:pt x="22" y="67"/>
                </a:lnTo>
                <a:lnTo>
                  <a:pt x="34" y="0"/>
                </a:lnTo>
                <a:lnTo>
                  <a:pt x="22" y="0"/>
                </a:lnTo>
                <a:lnTo>
                  <a:pt x="0" y="0"/>
                </a:lnTo>
                <a:close/>
              </a:path>
            </a:pathLst>
          </a:custGeom>
          <a:solidFill>
            <a:srgbClr val="CC3300"/>
          </a:solidFill>
          <a:ln w="0">
            <a:solidFill>
              <a:srgbClr val="CC33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1600" b="1"/>
          </a:p>
        </p:txBody>
      </p:sp>
      <p:sp>
        <p:nvSpPr>
          <p:cNvPr id="8213" name="Line 20"/>
          <p:cNvSpPr>
            <a:spLocks noChangeShapeType="1"/>
          </p:cNvSpPr>
          <p:nvPr/>
        </p:nvSpPr>
        <p:spPr bwMode="auto">
          <a:xfrm flipV="1">
            <a:off x="3716867" y="3024189"/>
            <a:ext cx="2117" cy="484187"/>
          </a:xfrm>
          <a:prstGeom prst="line">
            <a:avLst/>
          </a:prstGeom>
          <a:noFill/>
          <a:ln w="17526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00" b="1"/>
          </a:p>
        </p:txBody>
      </p:sp>
      <p:sp>
        <p:nvSpPr>
          <p:cNvPr id="8214" name="Freeform 21"/>
          <p:cNvSpPr>
            <a:spLocks/>
          </p:cNvSpPr>
          <p:nvPr/>
        </p:nvSpPr>
        <p:spPr bwMode="auto">
          <a:xfrm>
            <a:off x="3670301" y="2378075"/>
            <a:ext cx="71967" cy="107950"/>
          </a:xfrm>
          <a:custGeom>
            <a:avLst/>
            <a:gdLst>
              <a:gd name="T0" fmla="*/ 0 w 3"/>
              <a:gd name="T1" fmla="*/ 0 h 6"/>
              <a:gd name="T2" fmla="*/ 35983 w 3"/>
              <a:gd name="T3" fmla="*/ 107950 h 6"/>
              <a:gd name="T4" fmla="*/ 53975 w 3"/>
              <a:gd name="T5" fmla="*/ 0 h 6"/>
              <a:gd name="T6" fmla="*/ 35983 w 3"/>
              <a:gd name="T7" fmla="*/ 0 h 6"/>
              <a:gd name="T8" fmla="*/ 0 w 3"/>
              <a:gd name="T9" fmla="*/ 0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6"/>
              <a:gd name="T17" fmla="*/ 3 w 3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6">
                <a:moveTo>
                  <a:pt x="0" y="0"/>
                </a:moveTo>
                <a:lnTo>
                  <a:pt x="2" y="6"/>
                </a:lnTo>
                <a:lnTo>
                  <a:pt x="3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 w="17526">
            <a:solidFill>
              <a:srgbClr val="CC33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600" b="1"/>
          </a:p>
        </p:txBody>
      </p:sp>
      <p:sp>
        <p:nvSpPr>
          <p:cNvPr id="8215" name="Freeform 22"/>
          <p:cNvSpPr>
            <a:spLocks/>
          </p:cNvSpPr>
          <p:nvPr/>
        </p:nvSpPr>
        <p:spPr bwMode="auto">
          <a:xfrm>
            <a:off x="3670301" y="2378075"/>
            <a:ext cx="71967" cy="107950"/>
          </a:xfrm>
          <a:custGeom>
            <a:avLst/>
            <a:gdLst>
              <a:gd name="T0" fmla="*/ 0 w 34"/>
              <a:gd name="T1" fmla="*/ 0 h 68"/>
              <a:gd name="T2" fmla="*/ 34925 w 34"/>
              <a:gd name="T3" fmla="*/ 107950 h 68"/>
              <a:gd name="T4" fmla="*/ 53975 w 34"/>
              <a:gd name="T5" fmla="*/ 0 h 68"/>
              <a:gd name="T6" fmla="*/ 34925 w 34"/>
              <a:gd name="T7" fmla="*/ 0 h 68"/>
              <a:gd name="T8" fmla="*/ 0 w 34"/>
              <a:gd name="T9" fmla="*/ 0 h 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"/>
              <a:gd name="T16" fmla="*/ 0 h 68"/>
              <a:gd name="T17" fmla="*/ 34 w 34"/>
              <a:gd name="T18" fmla="*/ 68 h 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" h="68">
                <a:moveTo>
                  <a:pt x="0" y="0"/>
                </a:moveTo>
                <a:lnTo>
                  <a:pt x="22" y="68"/>
                </a:lnTo>
                <a:lnTo>
                  <a:pt x="34" y="0"/>
                </a:lnTo>
                <a:lnTo>
                  <a:pt x="22" y="0"/>
                </a:lnTo>
                <a:lnTo>
                  <a:pt x="0" y="0"/>
                </a:lnTo>
                <a:close/>
              </a:path>
            </a:pathLst>
          </a:custGeom>
          <a:solidFill>
            <a:srgbClr val="CC3300"/>
          </a:solidFill>
          <a:ln w="0">
            <a:solidFill>
              <a:srgbClr val="CC33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1600" b="1"/>
          </a:p>
        </p:txBody>
      </p:sp>
      <p:sp>
        <p:nvSpPr>
          <p:cNvPr id="8216" name="Line 23"/>
          <p:cNvSpPr>
            <a:spLocks noChangeShapeType="1"/>
          </p:cNvSpPr>
          <p:nvPr/>
        </p:nvSpPr>
        <p:spPr bwMode="auto">
          <a:xfrm flipV="1">
            <a:off x="3716867" y="1893889"/>
            <a:ext cx="2117" cy="466725"/>
          </a:xfrm>
          <a:prstGeom prst="line">
            <a:avLst/>
          </a:prstGeom>
          <a:noFill/>
          <a:ln w="17526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00" b="1"/>
          </a:p>
        </p:txBody>
      </p:sp>
      <p:sp>
        <p:nvSpPr>
          <p:cNvPr id="8217" name="Freeform 24"/>
          <p:cNvSpPr>
            <a:spLocks/>
          </p:cNvSpPr>
          <p:nvPr/>
        </p:nvSpPr>
        <p:spPr bwMode="auto">
          <a:xfrm>
            <a:off x="2713567" y="5318125"/>
            <a:ext cx="71967" cy="107950"/>
          </a:xfrm>
          <a:custGeom>
            <a:avLst/>
            <a:gdLst>
              <a:gd name="T0" fmla="*/ 53975 w 3"/>
              <a:gd name="T1" fmla="*/ 107950 h 6"/>
              <a:gd name="T2" fmla="*/ 17992 w 3"/>
              <a:gd name="T3" fmla="*/ 0 h 6"/>
              <a:gd name="T4" fmla="*/ 0 w 3"/>
              <a:gd name="T5" fmla="*/ 107950 h 6"/>
              <a:gd name="T6" fmla="*/ 17992 w 3"/>
              <a:gd name="T7" fmla="*/ 107950 h 6"/>
              <a:gd name="T8" fmla="*/ 53975 w 3"/>
              <a:gd name="T9" fmla="*/ 107950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6"/>
              <a:gd name="T17" fmla="*/ 3 w 3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6">
                <a:moveTo>
                  <a:pt x="3" y="6"/>
                </a:moveTo>
                <a:lnTo>
                  <a:pt x="1" y="0"/>
                </a:lnTo>
                <a:lnTo>
                  <a:pt x="0" y="6"/>
                </a:lnTo>
                <a:lnTo>
                  <a:pt x="1" y="6"/>
                </a:lnTo>
                <a:lnTo>
                  <a:pt x="3" y="6"/>
                </a:lnTo>
              </a:path>
            </a:pathLst>
          </a:custGeom>
          <a:noFill/>
          <a:ln w="174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600" b="1"/>
          </a:p>
        </p:txBody>
      </p:sp>
      <p:sp>
        <p:nvSpPr>
          <p:cNvPr id="8218" name="Freeform 25"/>
          <p:cNvSpPr>
            <a:spLocks/>
          </p:cNvSpPr>
          <p:nvPr/>
        </p:nvSpPr>
        <p:spPr bwMode="auto">
          <a:xfrm>
            <a:off x="2713567" y="5318125"/>
            <a:ext cx="71967" cy="107950"/>
          </a:xfrm>
          <a:custGeom>
            <a:avLst/>
            <a:gdLst>
              <a:gd name="T0" fmla="*/ 53975 w 34"/>
              <a:gd name="T1" fmla="*/ 107950 h 68"/>
              <a:gd name="T2" fmla="*/ 17463 w 34"/>
              <a:gd name="T3" fmla="*/ 0 h 68"/>
              <a:gd name="T4" fmla="*/ 0 w 34"/>
              <a:gd name="T5" fmla="*/ 107950 h 68"/>
              <a:gd name="T6" fmla="*/ 17463 w 34"/>
              <a:gd name="T7" fmla="*/ 107950 h 68"/>
              <a:gd name="T8" fmla="*/ 53975 w 34"/>
              <a:gd name="T9" fmla="*/ 107950 h 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"/>
              <a:gd name="T16" fmla="*/ 0 h 68"/>
              <a:gd name="T17" fmla="*/ 34 w 34"/>
              <a:gd name="T18" fmla="*/ 68 h 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" h="68">
                <a:moveTo>
                  <a:pt x="34" y="68"/>
                </a:moveTo>
                <a:lnTo>
                  <a:pt x="11" y="0"/>
                </a:lnTo>
                <a:lnTo>
                  <a:pt x="0" y="68"/>
                </a:lnTo>
                <a:lnTo>
                  <a:pt x="11" y="68"/>
                </a:lnTo>
                <a:lnTo>
                  <a:pt x="34" y="6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1600" b="1"/>
          </a:p>
        </p:txBody>
      </p:sp>
      <p:sp>
        <p:nvSpPr>
          <p:cNvPr id="8219" name="Freeform 26"/>
          <p:cNvSpPr>
            <a:spLocks/>
          </p:cNvSpPr>
          <p:nvPr/>
        </p:nvSpPr>
        <p:spPr bwMode="auto">
          <a:xfrm>
            <a:off x="2713567" y="5784850"/>
            <a:ext cx="71967" cy="107950"/>
          </a:xfrm>
          <a:custGeom>
            <a:avLst/>
            <a:gdLst>
              <a:gd name="T0" fmla="*/ 0 w 3"/>
              <a:gd name="T1" fmla="*/ 0 h 6"/>
              <a:gd name="T2" fmla="*/ 17992 w 3"/>
              <a:gd name="T3" fmla="*/ 107950 h 6"/>
              <a:gd name="T4" fmla="*/ 53975 w 3"/>
              <a:gd name="T5" fmla="*/ 0 h 6"/>
              <a:gd name="T6" fmla="*/ 17992 w 3"/>
              <a:gd name="T7" fmla="*/ 0 h 6"/>
              <a:gd name="T8" fmla="*/ 0 w 3"/>
              <a:gd name="T9" fmla="*/ 0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6"/>
              <a:gd name="T17" fmla="*/ 3 w 3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6">
                <a:moveTo>
                  <a:pt x="0" y="0"/>
                </a:moveTo>
                <a:lnTo>
                  <a:pt x="1" y="6"/>
                </a:lnTo>
                <a:lnTo>
                  <a:pt x="3" y="0"/>
                </a:lnTo>
                <a:lnTo>
                  <a:pt x="1" y="0"/>
                </a:lnTo>
                <a:lnTo>
                  <a:pt x="0" y="0"/>
                </a:lnTo>
              </a:path>
            </a:pathLst>
          </a:custGeom>
          <a:noFill/>
          <a:ln w="174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600" b="1"/>
          </a:p>
        </p:txBody>
      </p:sp>
      <p:sp>
        <p:nvSpPr>
          <p:cNvPr id="8220" name="Freeform 27"/>
          <p:cNvSpPr>
            <a:spLocks/>
          </p:cNvSpPr>
          <p:nvPr/>
        </p:nvSpPr>
        <p:spPr bwMode="auto">
          <a:xfrm>
            <a:off x="2713567" y="5784850"/>
            <a:ext cx="71967" cy="107950"/>
          </a:xfrm>
          <a:custGeom>
            <a:avLst/>
            <a:gdLst>
              <a:gd name="T0" fmla="*/ 0 w 34"/>
              <a:gd name="T1" fmla="*/ 0 h 68"/>
              <a:gd name="T2" fmla="*/ 17463 w 34"/>
              <a:gd name="T3" fmla="*/ 107950 h 68"/>
              <a:gd name="T4" fmla="*/ 53975 w 34"/>
              <a:gd name="T5" fmla="*/ 0 h 68"/>
              <a:gd name="T6" fmla="*/ 17463 w 34"/>
              <a:gd name="T7" fmla="*/ 0 h 68"/>
              <a:gd name="T8" fmla="*/ 0 w 34"/>
              <a:gd name="T9" fmla="*/ 0 h 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"/>
              <a:gd name="T16" fmla="*/ 0 h 68"/>
              <a:gd name="T17" fmla="*/ 34 w 34"/>
              <a:gd name="T18" fmla="*/ 68 h 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" h="68">
                <a:moveTo>
                  <a:pt x="0" y="0"/>
                </a:moveTo>
                <a:lnTo>
                  <a:pt x="11" y="68"/>
                </a:lnTo>
                <a:lnTo>
                  <a:pt x="34" y="0"/>
                </a:lnTo>
                <a:lnTo>
                  <a:pt x="1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1600" b="1"/>
          </a:p>
        </p:txBody>
      </p:sp>
      <p:sp>
        <p:nvSpPr>
          <p:cNvPr id="8221" name="Line 28"/>
          <p:cNvSpPr>
            <a:spLocks noChangeShapeType="1"/>
          </p:cNvSpPr>
          <p:nvPr/>
        </p:nvSpPr>
        <p:spPr bwMode="auto">
          <a:xfrm flipV="1">
            <a:off x="2736851" y="5443538"/>
            <a:ext cx="2116" cy="32385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00" b="1"/>
          </a:p>
        </p:txBody>
      </p:sp>
      <p:sp>
        <p:nvSpPr>
          <p:cNvPr id="8222" name="Freeform 29"/>
          <p:cNvSpPr>
            <a:spLocks/>
          </p:cNvSpPr>
          <p:nvPr/>
        </p:nvSpPr>
        <p:spPr bwMode="auto">
          <a:xfrm>
            <a:off x="1756834" y="4189413"/>
            <a:ext cx="48684" cy="107950"/>
          </a:xfrm>
          <a:custGeom>
            <a:avLst/>
            <a:gdLst>
              <a:gd name="T0" fmla="*/ 36513 w 2"/>
              <a:gd name="T1" fmla="*/ 107950 h 6"/>
              <a:gd name="T2" fmla="*/ 18257 w 2"/>
              <a:gd name="T3" fmla="*/ 0 h 6"/>
              <a:gd name="T4" fmla="*/ 0 w 2"/>
              <a:gd name="T5" fmla="*/ 107950 h 6"/>
              <a:gd name="T6" fmla="*/ 18257 w 2"/>
              <a:gd name="T7" fmla="*/ 107950 h 6"/>
              <a:gd name="T8" fmla="*/ 36513 w 2"/>
              <a:gd name="T9" fmla="*/ 107950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6"/>
              <a:gd name="T17" fmla="*/ 2 w 2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6">
                <a:moveTo>
                  <a:pt x="2" y="6"/>
                </a:moveTo>
                <a:lnTo>
                  <a:pt x="1" y="0"/>
                </a:lnTo>
                <a:lnTo>
                  <a:pt x="0" y="6"/>
                </a:lnTo>
                <a:lnTo>
                  <a:pt x="1" y="6"/>
                </a:lnTo>
                <a:lnTo>
                  <a:pt x="2" y="6"/>
                </a:lnTo>
              </a:path>
            </a:pathLst>
          </a:custGeom>
          <a:noFill/>
          <a:ln w="174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600" b="1"/>
          </a:p>
        </p:txBody>
      </p:sp>
      <p:sp>
        <p:nvSpPr>
          <p:cNvPr id="8223" name="Freeform 30"/>
          <p:cNvSpPr>
            <a:spLocks/>
          </p:cNvSpPr>
          <p:nvPr/>
        </p:nvSpPr>
        <p:spPr bwMode="auto">
          <a:xfrm>
            <a:off x="1756834" y="4189413"/>
            <a:ext cx="48684" cy="107950"/>
          </a:xfrm>
          <a:custGeom>
            <a:avLst/>
            <a:gdLst>
              <a:gd name="T0" fmla="*/ 36513 w 23"/>
              <a:gd name="T1" fmla="*/ 107950 h 68"/>
              <a:gd name="T2" fmla="*/ 17463 w 23"/>
              <a:gd name="T3" fmla="*/ 0 h 68"/>
              <a:gd name="T4" fmla="*/ 0 w 23"/>
              <a:gd name="T5" fmla="*/ 107950 h 68"/>
              <a:gd name="T6" fmla="*/ 17463 w 23"/>
              <a:gd name="T7" fmla="*/ 107950 h 68"/>
              <a:gd name="T8" fmla="*/ 36513 w 23"/>
              <a:gd name="T9" fmla="*/ 107950 h 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"/>
              <a:gd name="T16" fmla="*/ 0 h 68"/>
              <a:gd name="T17" fmla="*/ 23 w 23"/>
              <a:gd name="T18" fmla="*/ 68 h 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" h="68">
                <a:moveTo>
                  <a:pt x="23" y="68"/>
                </a:moveTo>
                <a:lnTo>
                  <a:pt x="11" y="0"/>
                </a:lnTo>
                <a:lnTo>
                  <a:pt x="0" y="68"/>
                </a:lnTo>
                <a:lnTo>
                  <a:pt x="11" y="68"/>
                </a:lnTo>
                <a:lnTo>
                  <a:pt x="23" y="6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1600" b="1"/>
          </a:p>
        </p:txBody>
      </p:sp>
      <p:sp>
        <p:nvSpPr>
          <p:cNvPr id="8224" name="Freeform 31"/>
          <p:cNvSpPr>
            <a:spLocks/>
          </p:cNvSpPr>
          <p:nvPr/>
        </p:nvSpPr>
        <p:spPr bwMode="auto">
          <a:xfrm>
            <a:off x="1756834" y="4637088"/>
            <a:ext cx="48684" cy="107950"/>
          </a:xfrm>
          <a:custGeom>
            <a:avLst/>
            <a:gdLst>
              <a:gd name="T0" fmla="*/ 0 w 2"/>
              <a:gd name="T1" fmla="*/ 0 h 6"/>
              <a:gd name="T2" fmla="*/ 18257 w 2"/>
              <a:gd name="T3" fmla="*/ 107950 h 6"/>
              <a:gd name="T4" fmla="*/ 36513 w 2"/>
              <a:gd name="T5" fmla="*/ 0 h 6"/>
              <a:gd name="T6" fmla="*/ 18257 w 2"/>
              <a:gd name="T7" fmla="*/ 0 h 6"/>
              <a:gd name="T8" fmla="*/ 0 w 2"/>
              <a:gd name="T9" fmla="*/ 0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6"/>
              <a:gd name="T17" fmla="*/ 2 w 2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6">
                <a:moveTo>
                  <a:pt x="0" y="0"/>
                </a:moveTo>
                <a:lnTo>
                  <a:pt x="1" y="6"/>
                </a:lnTo>
                <a:lnTo>
                  <a:pt x="2" y="0"/>
                </a:lnTo>
                <a:lnTo>
                  <a:pt x="1" y="0"/>
                </a:lnTo>
                <a:lnTo>
                  <a:pt x="0" y="0"/>
                </a:lnTo>
              </a:path>
            </a:pathLst>
          </a:custGeom>
          <a:noFill/>
          <a:ln w="174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600" b="1"/>
          </a:p>
        </p:txBody>
      </p:sp>
      <p:sp>
        <p:nvSpPr>
          <p:cNvPr id="8225" name="Freeform 32"/>
          <p:cNvSpPr>
            <a:spLocks/>
          </p:cNvSpPr>
          <p:nvPr/>
        </p:nvSpPr>
        <p:spPr bwMode="auto">
          <a:xfrm>
            <a:off x="1756834" y="4637088"/>
            <a:ext cx="48684" cy="107950"/>
          </a:xfrm>
          <a:custGeom>
            <a:avLst/>
            <a:gdLst>
              <a:gd name="T0" fmla="*/ 0 w 23"/>
              <a:gd name="T1" fmla="*/ 0 h 68"/>
              <a:gd name="T2" fmla="*/ 17463 w 23"/>
              <a:gd name="T3" fmla="*/ 107950 h 68"/>
              <a:gd name="T4" fmla="*/ 36513 w 23"/>
              <a:gd name="T5" fmla="*/ 0 h 68"/>
              <a:gd name="T6" fmla="*/ 17463 w 23"/>
              <a:gd name="T7" fmla="*/ 0 h 68"/>
              <a:gd name="T8" fmla="*/ 0 w 23"/>
              <a:gd name="T9" fmla="*/ 0 h 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"/>
              <a:gd name="T16" fmla="*/ 0 h 68"/>
              <a:gd name="T17" fmla="*/ 23 w 23"/>
              <a:gd name="T18" fmla="*/ 68 h 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" h="68">
                <a:moveTo>
                  <a:pt x="0" y="0"/>
                </a:moveTo>
                <a:lnTo>
                  <a:pt x="11" y="68"/>
                </a:lnTo>
                <a:lnTo>
                  <a:pt x="23" y="0"/>
                </a:lnTo>
                <a:lnTo>
                  <a:pt x="1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1600" b="1"/>
          </a:p>
        </p:txBody>
      </p:sp>
      <p:sp>
        <p:nvSpPr>
          <p:cNvPr id="8226" name="Line 33"/>
          <p:cNvSpPr>
            <a:spLocks noChangeShapeType="1"/>
          </p:cNvSpPr>
          <p:nvPr/>
        </p:nvSpPr>
        <p:spPr bwMode="auto">
          <a:xfrm flipV="1">
            <a:off x="1780118" y="4297364"/>
            <a:ext cx="2116" cy="3397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00" b="1"/>
          </a:p>
        </p:txBody>
      </p:sp>
      <p:sp>
        <p:nvSpPr>
          <p:cNvPr id="8227" name="Freeform 34"/>
          <p:cNvSpPr>
            <a:spLocks/>
          </p:cNvSpPr>
          <p:nvPr/>
        </p:nvSpPr>
        <p:spPr bwMode="auto">
          <a:xfrm>
            <a:off x="1756834" y="1911350"/>
            <a:ext cx="48684" cy="107950"/>
          </a:xfrm>
          <a:custGeom>
            <a:avLst/>
            <a:gdLst>
              <a:gd name="T0" fmla="*/ 36513 w 2"/>
              <a:gd name="T1" fmla="*/ 107950 h 6"/>
              <a:gd name="T2" fmla="*/ 18257 w 2"/>
              <a:gd name="T3" fmla="*/ 0 h 6"/>
              <a:gd name="T4" fmla="*/ 0 w 2"/>
              <a:gd name="T5" fmla="*/ 107950 h 6"/>
              <a:gd name="T6" fmla="*/ 18257 w 2"/>
              <a:gd name="T7" fmla="*/ 107950 h 6"/>
              <a:gd name="T8" fmla="*/ 36513 w 2"/>
              <a:gd name="T9" fmla="*/ 107950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6"/>
              <a:gd name="T17" fmla="*/ 2 w 2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6">
                <a:moveTo>
                  <a:pt x="2" y="6"/>
                </a:moveTo>
                <a:lnTo>
                  <a:pt x="1" y="0"/>
                </a:lnTo>
                <a:lnTo>
                  <a:pt x="0" y="6"/>
                </a:lnTo>
                <a:lnTo>
                  <a:pt x="1" y="6"/>
                </a:lnTo>
                <a:lnTo>
                  <a:pt x="2" y="6"/>
                </a:lnTo>
              </a:path>
            </a:pathLst>
          </a:custGeom>
          <a:noFill/>
          <a:ln w="174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600" b="1"/>
          </a:p>
        </p:txBody>
      </p:sp>
      <p:sp>
        <p:nvSpPr>
          <p:cNvPr id="8228" name="Freeform 35"/>
          <p:cNvSpPr>
            <a:spLocks/>
          </p:cNvSpPr>
          <p:nvPr/>
        </p:nvSpPr>
        <p:spPr bwMode="auto">
          <a:xfrm>
            <a:off x="1756834" y="1911350"/>
            <a:ext cx="48684" cy="107950"/>
          </a:xfrm>
          <a:custGeom>
            <a:avLst/>
            <a:gdLst>
              <a:gd name="T0" fmla="*/ 36513 w 23"/>
              <a:gd name="T1" fmla="*/ 107950 h 68"/>
              <a:gd name="T2" fmla="*/ 17463 w 23"/>
              <a:gd name="T3" fmla="*/ 0 h 68"/>
              <a:gd name="T4" fmla="*/ 0 w 23"/>
              <a:gd name="T5" fmla="*/ 107950 h 68"/>
              <a:gd name="T6" fmla="*/ 17463 w 23"/>
              <a:gd name="T7" fmla="*/ 107950 h 68"/>
              <a:gd name="T8" fmla="*/ 36513 w 23"/>
              <a:gd name="T9" fmla="*/ 107950 h 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"/>
              <a:gd name="T16" fmla="*/ 0 h 68"/>
              <a:gd name="T17" fmla="*/ 23 w 23"/>
              <a:gd name="T18" fmla="*/ 68 h 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" h="68">
                <a:moveTo>
                  <a:pt x="23" y="68"/>
                </a:moveTo>
                <a:lnTo>
                  <a:pt x="11" y="0"/>
                </a:lnTo>
                <a:lnTo>
                  <a:pt x="0" y="68"/>
                </a:lnTo>
                <a:lnTo>
                  <a:pt x="11" y="68"/>
                </a:lnTo>
                <a:lnTo>
                  <a:pt x="23" y="6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1600" b="1"/>
          </a:p>
        </p:txBody>
      </p:sp>
      <p:sp>
        <p:nvSpPr>
          <p:cNvPr id="8229" name="Freeform 36"/>
          <p:cNvSpPr>
            <a:spLocks/>
          </p:cNvSpPr>
          <p:nvPr/>
        </p:nvSpPr>
        <p:spPr bwMode="auto">
          <a:xfrm>
            <a:off x="1756834" y="3508376"/>
            <a:ext cx="48684" cy="106363"/>
          </a:xfrm>
          <a:custGeom>
            <a:avLst/>
            <a:gdLst>
              <a:gd name="T0" fmla="*/ 0 w 2"/>
              <a:gd name="T1" fmla="*/ 0 h 6"/>
              <a:gd name="T2" fmla="*/ 18257 w 2"/>
              <a:gd name="T3" fmla="*/ 106363 h 6"/>
              <a:gd name="T4" fmla="*/ 36513 w 2"/>
              <a:gd name="T5" fmla="*/ 0 h 6"/>
              <a:gd name="T6" fmla="*/ 18257 w 2"/>
              <a:gd name="T7" fmla="*/ 0 h 6"/>
              <a:gd name="T8" fmla="*/ 0 w 2"/>
              <a:gd name="T9" fmla="*/ 0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6"/>
              <a:gd name="T17" fmla="*/ 2 w 2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6">
                <a:moveTo>
                  <a:pt x="0" y="0"/>
                </a:moveTo>
                <a:lnTo>
                  <a:pt x="1" y="6"/>
                </a:lnTo>
                <a:lnTo>
                  <a:pt x="2" y="0"/>
                </a:lnTo>
                <a:lnTo>
                  <a:pt x="1" y="0"/>
                </a:lnTo>
                <a:lnTo>
                  <a:pt x="0" y="0"/>
                </a:lnTo>
              </a:path>
            </a:pathLst>
          </a:custGeom>
          <a:noFill/>
          <a:ln w="174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600" b="1"/>
          </a:p>
        </p:txBody>
      </p:sp>
      <p:sp>
        <p:nvSpPr>
          <p:cNvPr id="8230" name="Freeform 37"/>
          <p:cNvSpPr>
            <a:spLocks/>
          </p:cNvSpPr>
          <p:nvPr/>
        </p:nvSpPr>
        <p:spPr bwMode="auto">
          <a:xfrm>
            <a:off x="1756834" y="3508376"/>
            <a:ext cx="48684" cy="106363"/>
          </a:xfrm>
          <a:custGeom>
            <a:avLst/>
            <a:gdLst>
              <a:gd name="T0" fmla="*/ 0 w 23"/>
              <a:gd name="T1" fmla="*/ 0 h 67"/>
              <a:gd name="T2" fmla="*/ 17463 w 23"/>
              <a:gd name="T3" fmla="*/ 106363 h 67"/>
              <a:gd name="T4" fmla="*/ 36513 w 23"/>
              <a:gd name="T5" fmla="*/ 0 h 67"/>
              <a:gd name="T6" fmla="*/ 17463 w 23"/>
              <a:gd name="T7" fmla="*/ 0 h 67"/>
              <a:gd name="T8" fmla="*/ 0 w 23"/>
              <a:gd name="T9" fmla="*/ 0 h 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"/>
              <a:gd name="T16" fmla="*/ 0 h 67"/>
              <a:gd name="T17" fmla="*/ 23 w 23"/>
              <a:gd name="T18" fmla="*/ 67 h 6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" h="67">
                <a:moveTo>
                  <a:pt x="0" y="0"/>
                </a:moveTo>
                <a:lnTo>
                  <a:pt x="11" y="67"/>
                </a:lnTo>
                <a:lnTo>
                  <a:pt x="23" y="0"/>
                </a:lnTo>
                <a:lnTo>
                  <a:pt x="1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1600" b="1"/>
          </a:p>
        </p:txBody>
      </p:sp>
      <p:sp>
        <p:nvSpPr>
          <p:cNvPr id="8231" name="Line 38"/>
          <p:cNvSpPr>
            <a:spLocks noChangeShapeType="1"/>
          </p:cNvSpPr>
          <p:nvPr/>
        </p:nvSpPr>
        <p:spPr bwMode="auto">
          <a:xfrm flipV="1">
            <a:off x="1780118" y="2019301"/>
            <a:ext cx="2116" cy="148907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00" b="1"/>
          </a:p>
        </p:txBody>
      </p:sp>
      <p:sp>
        <p:nvSpPr>
          <p:cNvPr id="8232" name="Rectangle 39"/>
          <p:cNvSpPr>
            <a:spLocks noChangeArrowheads="1"/>
          </p:cNvSpPr>
          <p:nvPr/>
        </p:nvSpPr>
        <p:spPr bwMode="auto">
          <a:xfrm>
            <a:off x="1255184" y="4781551"/>
            <a:ext cx="2963333" cy="519113"/>
          </a:xfrm>
          <a:prstGeom prst="rect">
            <a:avLst/>
          </a:prstGeom>
          <a:noFill/>
          <a:ln w="17463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SzPct val="10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SzPct val="8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SzPct val="140000"/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altLang="en-US" sz="1600" b="1">
              <a:latin typeface="Times New Roman" pitchFamily="18" charset="0"/>
            </a:endParaRPr>
          </a:p>
        </p:txBody>
      </p:sp>
      <p:sp>
        <p:nvSpPr>
          <p:cNvPr id="8233" name="Rectangle 40"/>
          <p:cNvSpPr>
            <a:spLocks noChangeArrowheads="1"/>
          </p:cNvSpPr>
          <p:nvPr/>
        </p:nvSpPr>
        <p:spPr bwMode="auto">
          <a:xfrm>
            <a:off x="1255184" y="3651250"/>
            <a:ext cx="2963333" cy="501650"/>
          </a:xfrm>
          <a:prstGeom prst="rect">
            <a:avLst/>
          </a:prstGeom>
          <a:noFill/>
          <a:ln w="17463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SzPct val="10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SzPct val="8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SzPct val="140000"/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altLang="en-US" sz="1600" b="1">
              <a:latin typeface="Times New Roman" pitchFamily="18" charset="0"/>
            </a:endParaRPr>
          </a:p>
        </p:txBody>
      </p:sp>
      <p:sp>
        <p:nvSpPr>
          <p:cNvPr id="8234" name="Rectangle 41"/>
          <p:cNvSpPr>
            <a:spLocks noChangeArrowheads="1"/>
          </p:cNvSpPr>
          <p:nvPr/>
        </p:nvSpPr>
        <p:spPr bwMode="auto">
          <a:xfrm>
            <a:off x="1255184" y="1373188"/>
            <a:ext cx="2963333" cy="520700"/>
          </a:xfrm>
          <a:prstGeom prst="rect">
            <a:avLst/>
          </a:prstGeom>
          <a:noFill/>
          <a:ln w="17463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SzPct val="10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SzPct val="8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SzPct val="140000"/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altLang="en-US" sz="1600" b="1">
              <a:latin typeface="Times New Roman" pitchFamily="18" charset="0"/>
            </a:endParaRPr>
          </a:p>
        </p:txBody>
      </p:sp>
      <p:sp>
        <p:nvSpPr>
          <p:cNvPr id="8235" name="Rectangle 42"/>
          <p:cNvSpPr>
            <a:spLocks noChangeArrowheads="1"/>
          </p:cNvSpPr>
          <p:nvPr/>
        </p:nvSpPr>
        <p:spPr bwMode="auto">
          <a:xfrm>
            <a:off x="1255184" y="5910263"/>
            <a:ext cx="2963333" cy="520700"/>
          </a:xfrm>
          <a:prstGeom prst="rect">
            <a:avLst/>
          </a:prstGeom>
          <a:noFill/>
          <a:ln w="17463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SzPct val="10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SzPct val="8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SzPct val="140000"/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altLang="en-US" sz="1600" b="1">
              <a:latin typeface="Times New Roman" pitchFamily="18" charset="0"/>
            </a:endParaRPr>
          </a:p>
        </p:txBody>
      </p:sp>
      <p:sp>
        <p:nvSpPr>
          <p:cNvPr id="8236" name="Rectangle 43"/>
          <p:cNvSpPr>
            <a:spLocks noChangeArrowheads="1"/>
          </p:cNvSpPr>
          <p:nvPr/>
        </p:nvSpPr>
        <p:spPr bwMode="auto">
          <a:xfrm>
            <a:off x="2929468" y="2503488"/>
            <a:ext cx="1553633" cy="520700"/>
          </a:xfrm>
          <a:prstGeom prst="rect">
            <a:avLst/>
          </a:prstGeom>
          <a:noFill/>
          <a:ln w="17526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SzPct val="10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SzPct val="8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SzPct val="140000"/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altLang="en-US" sz="1600" b="1">
              <a:latin typeface="Times New Roman" pitchFamily="18" charset="0"/>
            </a:endParaRPr>
          </a:p>
        </p:txBody>
      </p:sp>
      <p:sp>
        <p:nvSpPr>
          <p:cNvPr id="8237" name="Text Box 44"/>
          <p:cNvSpPr txBox="1">
            <a:spLocks noChangeArrowheads="1"/>
          </p:cNvSpPr>
          <p:nvPr/>
        </p:nvSpPr>
        <p:spPr bwMode="auto">
          <a:xfrm>
            <a:off x="5537200" y="1912312"/>
            <a:ext cx="5638800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SzPct val="10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SzPct val="8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SzPct val="140000"/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rtl="0">
              <a:spcBef>
                <a:spcPct val="0"/>
              </a:spcBef>
              <a:buSzTx/>
              <a:buFontTx/>
              <a:buChar char="•"/>
            </a:pPr>
            <a:r>
              <a:rPr lang="en-US" altLang="en-US" i="1" dirty="0"/>
              <a:t>Memory management unit (</a:t>
            </a:r>
            <a:r>
              <a:rPr lang="en-US" altLang="en-US" i="1" dirty="0" smtClean="0">
                <a:solidFill>
                  <a:srgbClr val="C00000"/>
                </a:solidFill>
              </a:rPr>
              <a:t>MMU</a:t>
            </a:r>
            <a:r>
              <a:rPr lang="en-US" altLang="en-US" i="1" dirty="0" smtClean="0"/>
              <a:t>) translates</a:t>
            </a:r>
            <a:endParaRPr lang="en-US" altLang="en-US" i="1" dirty="0"/>
          </a:p>
          <a:p>
            <a:pPr algn="l" rtl="0">
              <a:spcBef>
                <a:spcPct val="0"/>
              </a:spcBef>
              <a:buSzTx/>
              <a:buFontTx/>
              <a:buNone/>
            </a:pPr>
            <a:r>
              <a:rPr lang="en-US" altLang="en-US" i="1" dirty="0">
                <a:solidFill>
                  <a:srgbClr val="C00000"/>
                </a:solidFill>
              </a:rPr>
              <a:t>virtual addresses</a:t>
            </a:r>
            <a:r>
              <a:rPr lang="en-US" altLang="en-US" i="1" dirty="0"/>
              <a:t> into </a:t>
            </a:r>
            <a:r>
              <a:rPr lang="en-US" altLang="en-US" i="1" dirty="0">
                <a:solidFill>
                  <a:srgbClr val="C00000"/>
                </a:solidFill>
              </a:rPr>
              <a:t>physical addresses</a:t>
            </a:r>
            <a:r>
              <a:rPr lang="en-US" altLang="en-US" i="1" dirty="0"/>
              <a:t>. </a:t>
            </a:r>
          </a:p>
          <a:p>
            <a:pPr algn="l" rtl="0">
              <a:spcBef>
                <a:spcPct val="0"/>
              </a:spcBef>
              <a:buSzTx/>
              <a:buFontTx/>
              <a:buChar char="•"/>
            </a:pPr>
            <a:r>
              <a:rPr lang="en-US" altLang="en-US" i="1" dirty="0"/>
              <a:t>If the desired data or instructions are in </a:t>
            </a:r>
            <a:r>
              <a:rPr lang="en-US" altLang="en-US" i="1" dirty="0" smtClean="0"/>
              <a:t>the </a:t>
            </a:r>
            <a:r>
              <a:rPr lang="en-US" altLang="en-US" i="1" dirty="0" smtClean="0">
                <a:solidFill>
                  <a:srgbClr val="C00000"/>
                </a:solidFill>
              </a:rPr>
              <a:t>main </a:t>
            </a:r>
            <a:r>
              <a:rPr lang="en-US" altLang="en-US" i="1" dirty="0">
                <a:solidFill>
                  <a:srgbClr val="C00000"/>
                </a:solidFill>
              </a:rPr>
              <a:t>memory </a:t>
            </a:r>
            <a:r>
              <a:rPr lang="en-US" altLang="en-US" i="1" dirty="0"/>
              <a:t>they are fetched as described </a:t>
            </a:r>
            <a:r>
              <a:rPr lang="en-US" altLang="en-US" i="1" dirty="0" smtClean="0"/>
              <a:t>previously</a:t>
            </a:r>
            <a:r>
              <a:rPr lang="en-US" altLang="en-US" i="1" dirty="0"/>
              <a:t>.</a:t>
            </a:r>
          </a:p>
          <a:p>
            <a:pPr algn="l" rtl="0">
              <a:spcBef>
                <a:spcPct val="0"/>
              </a:spcBef>
              <a:buSzTx/>
              <a:buFontTx/>
              <a:buChar char="•"/>
            </a:pPr>
            <a:r>
              <a:rPr lang="en-US" altLang="en-US" i="1" dirty="0"/>
              <a:t>If the desired data or instructions are not in </a:t>
            </a:r>
            <a:r>
              <a:rPr lang="en-US" altLang="en-US" i="1" dirty="0" smtClean="0"/>
              <a:t>the </a:t>
            </a:r>
            <a:r>
              <a:rPr lang="en-US" altLang="en-US" i="1" dirty="0">
                <a:solidFill>
                  <a:srgbClr val="C00000"/>
                </a:solidFill>
              </a:rPr>
              <a:t>main memory</a:t>
            </a:r>
            <a:r>
              <a:rPr lang="en-US" altLang="en-US" i="1" dirty="0"/>
              <a:t>, they must </a:t>
            </a:r>
            <a:r>
              <a:rPr lang="en-US" altLang="en-US" i="1" dirty="0" smtClean="0"/>
              <a:t>be transferred from </a:t>
            </a:r>
            <a:r>
              <a:rPr lang="en-US" altLang="en-US" i="1" dirty="0">
                <a:solidFill>
                  <a:srgbClr val="C00000"/>
                </a:solidFill>
              </a:rPr>
              <a:t>secondary storage </a:t>
            </a:r>
            <a:r>
              <a:rPr lang="en-US" altLang="en-US" i="1" dirty="0"/>
              <a:t>to the </a:t>
            </a:r>
            <a:r>
              <a:rPr lang="en-US" altLang="en-US" i="1" dirty="0">
                <a:solidFill>
                  <a:srgbClr val="C00000"/>
                </a:solidFill>
              </a:rPr>
              <a:t>main memory</a:t>
            </a:r>
            <a:r>
              <a:rPr lang="en-US" altLang="en-US" i="1" dirty="0"/>
              <a:t>.</a:t>
            </a:r>
          </a:p>
          <a:p>
            <a:pPr algn="l" rtl="0">
              <a:spcBef>
                <a:spcPct val="0"/>
              </a:spcBef>
              <a:buSzTx/>
              <a:buFontTx/>
              <a:buChar char="•"/>
            </a:pPr>
            <a:r>
              <a:rPr lang="en-US" altLang="en-US" i="1" dirty="0">
                <a:solidFill>
                  <a:srgbClr val="C00000"/>
                </a:solidFill>
              </a:rPr>
              <a:t>MMU </a:t>
            </a:r>
            <a:r>
              <a:rPr lang="en-US" altLang="en-US" i="1" dirty="0"/>
              <a:t>causes the </a:t>
            </a:r>
            <a:r>
              <a:rPr lang="en-US" altLang="en-US" i="1" dirty="0">
                <a:solidFill>
                  <a:srgbClr val="C00000"/>
                </a:solidFill>
              </a:rPr>
              <a:t>operating system </a:t>
            </a:r>
            <a:r>
              <a:rPr lang="en-US" altLang="en-US" i="1" dirty="0"/>
              <a:t>to bring </a:t>
            </a:r>
          </a:p>
          <a:p>
            <a:pPr algn="l" rtl="0">
              <a:spcBef>
                <a:spcPct val="0"/>
              </a:spcBef>
              <a:buSzTx/>
              <a:buFontTx/>
              <a:buNone/>
            </a:pPr>
            <a:r>
              <a:rPr lang="en-US" altLang="en-US" i="1" dirty="0"/>
              <a:t> the data from the </a:t>
            </a:r>
            <a:r>
              <a:rPr lang="en-US" altLang="en-US" i="1" dirty="0">
                <a:solidFill>
                  <a:srgbClr val="C00000"/>
                </a:solidFill>
              </a:rPr>
              <a:t>secondary storage </a:t>
            </a:r>
            <a:r>
              <a:rPr lang="en-US" altLang="en-US" i="1" dirty="0"/>
              <a:t>into the </a:t>
            </a:r>
            <a:r>
              <a:rPr lang="en-US" altLang="en-US" i="1" dirty="0" smtClean="0">
                <a:solidFill>
                  <a:srgbClr val="C00000"/>
                </a:solidFill>
              </a:rPr>
              <a:t>main </a:t>
            </a:r>
            <a:r>
              <a:rPr lang="en-US" altLang="en-US" i="1" dirty="0">
                <a:solidFill>
                  <a:srgbClr val="C00000"/>
                </a:solidFill>
              </a:rPr>
              <a:t>memory</a:t>
            </a:r>
            <a:r>
              <a:rPr lang="en-US" altLang="en-US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8106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smtClean="0"/>
              <a:t>Address Translation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2518832"/>
            <a:ext cx="9982199" cy="3704168"/>
          </a:xfrm>
        </p:spPr>
        <p:txBody>
          <a:bodyPr>
            <a:noAutofit/>
          </a:bodyPr>
          <a:lstStyle/>
          <a:p>
            <a:pPr algn="l" rtl="0"/>
            <a:r>
              <a:rPr lang="en-US" altLang="en-US" sz="2000" dirty="0" smtClean="0">
                <a:latin typeface="Comic Sans MS" panose="030F0702030302020204" pitchFamily="66" charset="0"/>
              </a:rPr>
              <a:t>Assume that </a:t>
            </a:r>
            <a:r>
              <a:rPr lang="en-US" altLang="en-US" sz="2000" dirty="0">
                <a:latin typeface="Comic Sans MS" panose="030F0702030302020204" pitchFamily="66" charset="0"/>
              </a:rPr>
              <a:t>program and data are composed of fixed-length units called </a:t>
            </a:r>
            <a:r>
              <a:rPr lang="en-US" altLang="en-US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pages</a:t>
            </a:r>
            <a:r>
              <a:rPr lang="en-US" altLang="en-US" sz="2000" dirty="0">
                <a:latin typeface="Comic Sans MS" panose="030F0702030302020204" pitchFamily="66" charset="0"/>
              </a:rPr>
              <a:t>. </a:t>
            </a:r>
          </a:p>
          <a:p>
            <a:pPr algn="l" rtl="0"/>
            <a:r>
              <a:rPr lang="en-US" altLang="en-US" sz="2000" dirty="0">
                <a:latin typeface="Comic Sans MS" panose="030F0702030302020204" pitchFamily="66" charset="0"/>
              </a:rPr>
              <a:t>A </a:t>
            </a:r>
            <a:r>
              <a:rPr lang="en-US" altLang="en-US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page</a:t>
            </a:r>
            <a:r>
              <a:rPr lang="en-US" altLang="en-US" sz="2000" dirty="0">
                <a:latin typeface="Comic Sans MS" panose="030F0702030302020204" pitchFamily="66" charset="0"/>
              </a:rPr>
              <a:t> consists of a block of words that occupy contiguous locations in the </a:t>
            </a:r>
            <a:r>
              <a:rPr lang="en-US" altLang="en-US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main memory</a:t>
            </a:r>
            <a:r>
              <a:rPr lang="en-US" altLang="en-US" sz="2000" dirty="0">
                <a:latin typeface="Comic Sans MS" panose="030F0702030302020204" pitchFamily="66" charset="0"/>
              </a:rPr>
              <a:t>.</a:t>
            </a:r>
          </a:p>
          <a:p>
            <a:pPr algn="l" rtl="0"/>
            <a:r>
              <a:rPr lang="en-US" altLang="en-US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Page</a:t>
            </a:r>
            <a:r>
              <a:rPr lang="en-US" altLang="en-US" sz="2000" dirty="0">
                <a:latin typeface="Comic Sans MS" panose="030F0702030302020204" pitchFamily="66" charset="0"/>
              </a:rPr>
              <a:t> is a basic unit of information that is transferred between </a:t>
            </a:r>
            <a:r>
              <a:rPr lang="en-US" altLang="en-US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secondary storage</a:t>
            </a:r>
            <a:r>
              <a:rPr lang="en-US" altLang="en-US" sz="2000" dirty="0">
                <a:latin typeface="Comic Sans MS" panose="030F0702030302020204" pitchFamily="66" charset="0"/>
              </a:rPr>
              <a:t> and </a:t>
            </a:r>
            <a:r>
              <a:rPr lang="en-US" altLang="en-US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main memory</a:t>
            </a:r>
            <a:r>
              <a:rPr lang="en-US" altLang="en-US" sz="2000" dirty="0">
                <a:latin typeface="Comic Sans MS" panose="030F0702030302020204" pitchFamily="66" charset="0"/>
              </a:rPr>
              <a:t>. </a:t>
            </a:r>
          </a:p>
          <a:p>
            <a:pPr algn="l" rtl="0"/>
            <a:r>
              <a:rPr lang="en-US" altLang="en-US" sz="2000" dirty="0">
                <a:latin typeface="Comic Sans MS" panose="030F0702030302020204" pitchFamily="66" charset="0"/>
              </a:rPr>
              <a:t>Size of a </a:t>
            </a:r>
            <a:r>
              <a:rPr lang="en-US" altLang="en-US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page</a:t>
            </a:r>
            <a:r>
              <a:rPr lang="en-US" altLang="en-US" sz="2000" dirty="0">
                <a:latin typeface="Comic Sans MS" panose="030F0702030302020204" pitchFamily="66" charset="0"/>
              </a:rPr>
              <a:t> commonly ranges from </a:t>
            </a:r>
            <a:r>
              <a:rPr lang="en-US" altLang="en-US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2K</a:t>
            </a:r>
            <a:r>
              <a:rPr lang="en-US" altLang="en-US" sz="2000" dirty="0">
                <a:latin typeface="Comic Sans MS" panose="030F0702030302020204" pitchFamily="66" charset="0"/>
              </a:rPr>
              <a:t> to </a:t>
            </a:r>
            <a:r>
              <a:rPr lang="en-US" altLang="en-US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16K</a:t>
            </a:r>
            <a:r>
              <a:rPr lang="en-US" altLang="en-US" sz="2000" dirty="0">
                <a:latin typeface="Comic Sans MS" panose="030F0702030302020204" pitchFamily="66" charset="0"/>
              </a:rPr>
              <a:t> bytes. </a:t>
            </a:r>
          </a:p>
          <a:p>
            <a:pPr lvl="1" algn="l" rtl="0"/>
            <a:r>
              <a:rPr lang="en-US" altLang="en-US" dirty="0" smtClean="0">
                <a:latin typeface="Comic Sans MS" panose="030F0702030302020204" pitchFamily="66" charset="0"/>
              </a:rPr>
              <a:t>Pages should not be too small, because the access time of a secondary storage device is much larger than the main memory. </a:t>
            </a:r>
          </a:p>
          <a:p>
            <a:pPr lvl="1" algn="l" rtl="0"/>
            <a:r>
              <a:rPr lang="en-US" altLang="en-US" dirty="0" smtClean="0">
                <a:latin typeface="Comic Sans MS" panose="030F0702030302020204" pitchFamily="66" charset="0"/>
              </a:rPr>
              <a:t>Pages should not be too large, else a large portion of the page may not be used, and it will occupy valuable space in the main memory.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C77-F180-4F46-9AB4-E848A677D315}" type="slidenum">
              <a:rPr lang="ar-EG" smtClean="0"/>
              <a:t>15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32227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smtClean="0"/>
              <a:t>Address Translation (cont.)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1" y="2518832"/>
            <a:ext cx="9601196" cy="3318936"/>
          </a:xfrm>
        </p:spPr>
        <p:txBody>
          <a:bodyPr>
            <a:noAutofit/>
          </a:bodyPr>
          <a:lstStyle/>
          <a:p>
            <a:pPr algn="l" rtl="0"/>
            <a:r>
              <a:rPr lang="en-US" altLang="en-US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Each </a:t>
            </a:r>
            <a:r>
              <a:rPr lang="en-US" altLang="en-US" sz="2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virtual</a:t>
            </a:r>
            <a:r>
              <a:rPr lang="en-US" altLang="en-US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or </a:t>
            </a:r>
            <a:r>
              <a:rPr lang="en-US" altLang="en-US" sz="2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logical address </a:t>
            </a:r>
            <a:r>
              <a:rPr lang="en-US" altLang="en-US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generated by a processor is interpreted as a virtual </a:t>
            </a:r>
            <a:r>
              <a:rPr lang="en-US" altLang="en-US" sz="2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page number </a:t>
            </a:r>
            <a:r>
              <a:rPr lang="en-US" altLang="en-US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(high-order bits) plus an </a:t>
            </a:r>
            <a:r>
              <a:rPr lang="en-US" altLang="en-US" sz="2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offset </a:t>
            </a:r>
            <a:r>
              <a:rPr lang="en-US" altLang="en-US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(low-order bits) that specifies the location of a particular byte within that page.</a:t>
            </a:r>
          </a:p>
          <a:p>
            <a:pPr algn="l" rtl="0"/>
            <a:r>
              <a:rPr lang="en-US" altLang="en-US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Information about the main memory location of each page is kept in the </a:t>
            </a:r>
            <a:r>
              <a:rPr lang="en-US" altLang="en-US" sz="2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page table</a:t>
            </a:r>
            <a:r>
              <a:rPr lang="en-US" altLang="en-US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.</a:t>
            </a:r>
          </a:p>
          <a:p>
            <a:pPr lvl="1" algn="l" rtl="0"/>
            <a:r>
              <a:rPr lang="en-US" alt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Main memory address where the page is stored. </a:t>
            </a:r>
          </a:p>
          <a:p>
            <a:pPr lvl="1" algn="l" rtl="0"/>
            <a:r>
              <a:rPr lang="en-US" alt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Current status of the page. </a:t>
            </a:r>
          </a:p>
          <a:p>
            <a:pPr algn="l" rtl="0"/>
            <a:r>
              <a:rPr lang="en-US" altLang="en-US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Area of the </a:t>
            </a:r>
            <a:r>
              <a:rPr lang="en-US" altLang="en-US" sz="2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main memory </a:t>
            </a:r>
            <a:r>
              <a:rPr lang="en-US" altLang="en-US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that can hold a page is called as </a:t>
            </a:r>
            <a:r>
              <a:rPr lang="en-US" altLang="en-US" sz="2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page frame</a:t>
            </a:r>
            <a:r>
              <a:rPr lang="en-US" altLang="en-US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.</a:t>
            </a:r>
          </a:p>
          <a:p>
            <a:pPr algn="l" rtl="0"/>
            <a:r>
              <a:rPr lang="en-US" altLang="en-US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Starting address of the page table is kept in a </a:t>
            </a:r>
            <a:r>
              <a:rPr lang="en-US" altLang="en-US" sz="2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page table base register</a:t>
            </a:r>
            <a:r>
              <a:rPr lang="en-US" altLang="en-US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C77-F180-4F46-9AB4-E848A677D315}" type="slidenum">
              <a:rPr lang="ar-EG" smtClean="0"/>
              <a:t>16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16282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smtClean="0"/>
              <a:t>Address Translation (cont.)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altLang="en-US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Virtual page number </a:t>
            </a:r>
            <a:r>
              <a:rPr lang="en-US" alt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generated by the processor is added to the contents of the </a:t>
            </a:r>
            <a:r>
              <a:rPr lang="en-US" altLang="en-US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page table base register</a:t>
            </a:r>
            <a:endParaRPr lang="en-US" altLang="en-US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lvl="1" algn="l" rtl="0"/>
            <a:r>
              <a:rPr lang="en-US" altLang="en-US" sz="2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This provides the address of the corresponding entry in the </a:t>
            </a:r>
            <a:r>
              <a:rPr lang="en-US" altLang="en-US" sz="22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page table </a:t>
            </a:r>
          </a:p>
          <a:p>
            <a:pPr algn="l" rtl="0"/>
            <a:r>
              <a:rPr lang="en-US" alt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The contents of this location in the </a:t>
            </a:r>
            <a:r>
              <a:rPr lang="en-US" altLang="en-US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page table </a:t>
            </a:r>
            <a:r>
              <a:rPr lang="en-US" alt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give the starting address of the page if the page is currently in the </a:t>
            </a:r>
            <a:r>
              <a:rPr lang="en-US" altLang="en-US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main memory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C77-F180-4F46-9AB4-E848A677D315}" type="slidenum">
              <a:rPr lang="ar-EG" smtClean="0"/>
              <a:t>17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28527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4991806" y="5400676"/>
            <a:ext cx="96661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SzPct val="10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SzPct val="8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SzPct val="140000"/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CA" altLang="en-US" sz="1400" b="1">
                <a:solidFill>
                  <a:srgbClr val="000000"/>
                </a:solidFill>
                <a:latin typeface="Nimbus Roman No9 L" charset="0"/>
              </a:rPr>
              <a:t>Page frame</a:t>
            </a:r>
            <a:endParaRPr lang="en-CA" altLang="en-US" sz="1400" b="1">
              <a:latin typeface="Times New Roman" pitchFamily="18" charset="0"/>
            </a:endParaRP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6207976" y="1062039"/>
            <a:ext cx="265450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SzPct val="10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SzPct val="8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SzPct val="140000"/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CA" altLang="en-US" sz="1400" b="1" dirty="0">
                <a:solidFill>
                  <a:srgbClr val="000000"/>
                </a:solidFill>
                <a:latin typeface="Nimbus Roman No9 L" charset="0"/>
              </a:rPr>
              <a:t>Virtual address from processor</a:t>
            </a:r>
            <a:endParaRPr lang="en-CA" altLang="en-US" sz="1400" b="1" dirty="0">
              <a:latin typeface="Times New Roman" pitchFamily="18" charset="0"/>
            </a:endParaRP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5038418" y="5599114"/>
            <a:ext cx="9073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SzPct val="10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SzPct val="8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SzPct val="140000"/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CA" altLang="en-US" sz="1400" b="1" dirty="0">
                <a:solidFill>
                  <a:srgbClr val="000000"/>
                </a:solidFill>
                <a:latin typeface="Nimbus Roman No9 L" charset="0"/>
              </a:rPr>
              <a:t>in memory</a:t>
            </a:r>
            <a:endParaRPr lang="en-CA" altLang="en-US" sz="1400" b="1" dirty="0">
              <a:latin typeface="Times New Roman" pitchFamily="18" charset="0"/>
            </a:endParaRPr>
          </a:p>
        </p:txBody>
      </p:sp>
      <p:sp>
        <p:nvSpPr>
          <p:cNvPr id="13319" name="Freeform 7"/>
          <p:cNvSpPr>
            <a:spLocks/>
          </p:cNvSpPr>
          <p:nvPr/>
        </p:nvSpPr>
        <p:spPr bwMode="auto">
          <a:xfrm>
            <a:off x="6714067" y="5829301"/>
            <a:ext cx="2353733" cy="92075"/>
          </a:xfrm>
          <a:custGeom>
            <a:avLst/>
            <a:gdLst>
              <a:gd name="T0" fmla="*/ 1765300 w 115"/>
              <a:gd name="T1" fmla="*/ 0 h 6"/>
              <a:gd name="T2" fmla="*/ 1765300 w 115"/>
              <a:gd name="T3" fmla="*/ 92075 h 6"/>
              <a:gd name="T4" fmla="*/ 1673197 w 115"/>
              <a:gd name="T5" fmla="*/ 92075 h 6"/>
              <a:gd name="T6" fmla="*/ 92103 w 115"/>
              <a:gd name="T7" fmla="*/ 92075 h 6"/>
              <a:gd name="T8" fmla="*/ 0 w 115"/>
              <a:gd name="T9" fmla="*/ 92075 h 6"/>
              <a:gd name="T10" fmla="*/ 0 w 115"/>
              <a:gd name="T11" fmla="*/ 0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5"/>
              <a:gd name="T19" fmla="*/ 0 h 6"/>
              <a:gd name="T20" fmla="*/ 115 w 115"/>
              <a:gd name="T21" fmla="*/ 6 h 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5" h="6">
                <a:moveTo>
                  <a:pt x="115" y="0"/>
                </a:moveTo>
                <a:lnTo>
                  <a:pt x="115" y="6"/>
                </a:lnTo>
                <a:lnTo>
                  <a:pt x="109" y="6"/>
                </a:lnTo>
                <a:lnTo>
                  <a:pt x="6" y="6"/>
                </a:lnTo>
                <a:lnTo>
                  <a:pt x="0" y="6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400" b="1"/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8318800" y="1762126"/>
            <a:ext cx="51616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SzPct val="10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SzPct val="8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SzPct val="140000"/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CA" altLang="en-US" sz="1400" b="1">
                <a:solidFill>
                  <a:srgbClr val="000000"/>
                </a:solidFill>
                <a:latin typeface="Nimbus Roman No9 L" charset="0"/>
              </a:rPr>
              <a:t>Offset</a:t>
            </a:r>
            <a:endParaRPr lang="en-CA" altLang="en-US" sz="1400" b="1">
              <a:latin typeface="Times New Roman" pitchFamily="18" charset="0"/>
            </a:endParaRPr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8318800" y="5568951"/>
            <a:ext cx="51616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SzPct val="10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SzPct val="8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SzPct val="140000"/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CA" altLang="en-US" sz="1400" b="1">
                <a:solidFill>
                  <a:srgbClr val="000000"/>
                </a:solidFill>
                <a:latin typeface="Nimbus Roman No9 L" charset="0"/>
              </a:rPr>
              <a:t>Offset</a:t>
            </a:r>
            <a:endParaRPr lang="en-CA" altLang="en-US" sz="1400" b="1">
              <a:latin typeface="Times New Roman" pitchFamily="18" charset="0"/>
            </a:endParaRPr>
          </a:p>
        </p:txBody>
      </p:sp>
      <p:sp>
        <p:nvSpPr>
          <p:cNvPr id="13322" name="Freeform 10"/>
          <p:cNvSpPr>
            <a:spLocks/>
          </p:cNvSpPr>
          <p:nvPr/>
        </p:nvSpPr>
        <p:spPr bwMode="auto">
          <a:xfrm>
            <a:off x="5998634" y="1593851"/>
            <a:ext cx="3069167" cy="92075"/>
          </a:xfrm>
          <a:custGeom>
            <a:avLst/>
            <a:gdLst>
              <a:gd name="T0" fmla="*/ 2301875 w 150"/>
              <a:gd name="T1" fmla="*/ 92075 h 6"/>
              <a:gd name="T2" fmla="*/ 2301875 w 150"/>
              <a:gd name="T3" fmla="*/ 0 h 6"/>
              <a:gd name="T4" fmla="*/ 2209800 w 150"/>
              <a:gd name="T5" fmla="*/ 0 h 6"/>
              <a:gd name="T6" fmla="*/ 92075 w 150"/>
              <a:gd name="T7" fmla="*/ 0 h 6"/>
              <a:gd name="T8" fmla="*/ 0 w 150"/>
              <a:gd name="T9" fmla="*/ 0 h 6"/>
              <a:gd name="T10" fmla="*/ 0 w 150"/>
              <a:gd name="T11" fmla="*/ 92075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0"/>
              <a:gd name="T19" fmla="*/ 0 h 6"/>
              <a:gd name="T20" fmla="*/ 150 w 150"/>
              <a:gd name="T21" fmla="*/ 6 h 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0" h="6">
                <a:moveTo>
                  <a:pt x="150" y="6"/>
                </a:moveTo>
                <a:lnTo>
                  <a:pt x="150" y="0"/>
                </a:lnTo>
                <a:lnTo>
                  <a:pt x="144" y="0"/>
                </a:lnTo>
                <a:lnTo>
                  <a:pt x="6" y="0"/>
                </a:lnTo>
                <a:lnTo>
                  <a:pt x="0" y="0"/>
                </a:lnTo>
                <a:lnTo>
                  <a:pt x="0" y="6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400" b="1"/>
          </a:p>
        </p:txBody>
      </p:sp>
      <p:sp>
        <p:nvSpPr>
          <p:cNvPr id="13323" name="Line 11"/>
          <p:cNvSpPr>
            <a:spLocks noChangeShapeType="1"/>
          </p:cNvSpPr>
          <p:nvPr/>
        </p:nvSpPr>
        <p:spPr bwMode="auto">
          <a:xfrm flipV="1">
            <a:off x="8125885" y="1731963"/>
            <a:ext cx="2116" cy="2603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 b="1"/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6071944" y="1762126"/>
            <a:ext cx="172797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SzPct val="10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SzPct val="8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SzPct val="140000"/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CA" altLang="en-US" sz="1400" b="1">
                <a:solidFill>
                  <a:srgbClr val="000000"/>
                </a:solidFill>
                <a:latin typeface="Nimbus Roman No9 L" charset="0"/>
              </a:rPr>
              <a:t>Virtual page number</a:t>
            </a:r>
            <a:endParaRPr lang="en-CA" altLang="en-US" sz="1400" b="1">
              <a:latin typeface="Times New Roman" pitchFamily="18" charset="0"/>
            </a:endParaRPr>
          </a:p>
        </p:txBody>
      </p:sp>
      <p:sp>
        <p:nvSpPr>
          <p:cNvPr id="13325" name="Rectangle 13"/>
          <p:cNvSpPr>
            <a:spLocks noChangeArrowheads="1"/>
          </p:cNvSpPr>
          <p:nvPr/>
        </p:nvSpPr>
        <p:spPr bwMode="auto">
          <a:xfrm>
            <a:off x="2702985" y="1731963"/>
            <a:ext cx="1881716" cy="26035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SzPct val="10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SzPct val="8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SzPct val="140000"/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altLang="en-US" sz="1400" b="1">
              <a:latin typeface="Times New Roman" pitchFamily="18" charset="0"/>
            </a:endParaRPr>
          </a:p>
        </p:txBody>
      </p:sp>
      <p:sp>
        <p:nvSpPr>
          <p:cNvPr id="13326" name="Rectangle 14"/>
          <p:cNvSpPr>
            <a:spLocks noChangeArrowheads="1"/>
          </p:cNvSpPr>
          <p:nvPr/>
        </p:nvSpPr>
        <p:spPr bwMode="auto">
          <a:xfrm>
            <a:off x="2785113" y="1762126"/>
            <a:ext cx="163025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SzPct val="10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SzPct val="8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SzPct val="140000"/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CA" altLang="en-US" sz="1400" b="1" dirty="0">
                <a:solidFill>
                  <a:srgbClr val="000000"/>
                </a:solidFill>
                <a:latin typeface="Nimbus Roman No9 L" charset="0"/>
              </a:rPr>
              <a:t>Page table address</a:t>
            </a:r>
            <a:endParaRPr lang="en-CA" altLang="en-US" sz="1400" b="1" dirty="0">
              <a:latin typeface="Times New Roman" pitchFamily="18" charset="0"/>
            </a:endParaRPr>
          </a:p>
        </p:txBody>
      </p:sp>
      <p:sp>
        <p:nvSpPr>
          <p:cNvPr id="13327" name="Rectangle 15"/>
          <p:cNvSpPr>
            <a:spLocks noChangeArrowheads="1"/>
          </p:cNvSpPr>
          <p:nvPr/>
        </p:nvSpPr>
        <p:spPr bwMode="auto">
          <a:xfrm>
            <a:off x="2852411" y="1290639"/>
            <a:ext cx="205825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SzPct val="10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SzPct val="8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SzPct val="140000"/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CA" altLang="en-US" sz="1400" b="1" dirty="0">
                <a:solidFill>
                  <a:srgbClr val="000000"/>
                </a:solidFill>
                <a:latin typeface="Nimbus Roman No9 L" charset="0"/>
              </a:rPr>
              <a:t>Page table base register</a:t>
            </a:r>
            <a:endParaRPr lang="en-CA" altLang="en-US" sz="1400" b="1" dirty="0">
              <a:latin typeface="Times New Roman" pitchFamily="18" charset="0"/>
            </a:endParaRPr>
          </a:p>
        </p:txBody>
      </p:sp>
      <p:sp>
        <p:nvSpPr>
          <p:cNvPr id="13328" name="Line 16"/>
          <p:cNvSpPr>
            <a:spLocks noChangeShapeType="1"/>
          </p:cNvSpPr>
          <p:nvPr/>
        </p:nvSpPr>
        <p:spPr bwMode="auto">
          <a:xfrm flipV="1">
            <a:off x="8125885" y="5522913"/>
            <a:ext cx="2116" cy="2603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 b="1"/>
          </a:p>
        </p:txBody>
      </p:sp>
      <p:sp>
        <p:nvSpPr>
          <p:cNvPr id="13329" name="Rectangle 17"/>
          <p:cNvSpPr>
            <a:spLocks noChangeArrowheads="1"/>
          </p:cNvSpPr>
          <p:nvPr/>
        </p:nvSpPr>
        <p:spPr bwMode="auto">
          <a:xfrm>
            <a:off x="4107058" y="5400676"/>
            <a:ext cx="63639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SzPct val="10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SzPct val="8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SzPct val="140000"/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CA" altLang="en-US" sz="1400" b="1">
                <a:solidFill>
                  <a:srgbClr val="000000"/>
                </a:solidFill>
                <a:latin typeface="Nimbus Roman No9 L" charset="0"/>
              </a:rPr>
              <a:t>Control</a:t>
            </a:r>
            <a:endParaRPr lang="en-CA" altLang="en-US" sz="1400" b="1">
              <a:latin typeface="Times New Roman" pitchFamily="18" charset="0"/>
            </a:endParaRPr>
          </a:p>
        </p:txBody>
      </p:sp>
      <p:sp>
        <p:nvSpPr>
          <p:cNvPr id="13330" name="Rectangle 18"/>
          <p:cNvSpPr>
            <a:spLocks noChangeArrowheads="1"/>
          </p:cNvSpPr>
          <p:nvPr/>
        </p:nvSpPr>
        <p:spPr bwMode="auto">
          <a:xfrm>
            <a:off x="4269423" y="5599114"/>
            <a:ext cx="31739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SzPct val="10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SzPct val="8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SzPct val="140000"/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CA" altLang="en-US" sz="1400" b="1" dirty="0">
                <a:solidFill>
                  <a:srgbClr val="000000"/>
                </a:solidFill>
                <a:latin typeface="Nimbus Roman No9 L" charset="0"/>
              </a:rPr>
              <a:t>bits</a:t>
            </a:r>
            <a:endParaRPr lang="en-CA" altLang="en-US" sz="1400" b="1" dirty="0">
              <a:latin typeface="Times New Roman" pitchFamily="18" charset="0"/>
            </a:endParaRPr>
          </a:p>
        </p:txBody>
      </p:sp>
      <p:sp>
        <p:nvSpPr>
          <p:cNvPr id="13331" name="Line 19"/>
          <p:cNvSpPr>
            <a:spLocks noChangeShapeType="1"/>
          </p:cNvSpPr>
          <p:nvPr/>
        </p:nvSpPr>
        <p:spPr bwMode="auto">
          <a:xfrm flipV="1">
            <a:off x="4811185" y="3051176"/>
            <a:ext cx="2116" cy="211931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 b="1"/>
          </a:p>
        </p:txBody>
      </p:sp>
      <p:sp>
        <p:nvSpPr>
          <p:cNvPr id="13332" name="Line 20"/>
          <p:cNvSpPr>
            <a:spLocks noChangeShapeType="1"/>
          </p:cNvSpPr>
          <p:nvPr/>
        </p:nvSpPr>
        <p:spPr bwMode="auto">
          <a:xfrm flipH="1">
            <a:off x="4114801" y="3051175"/>
            <a:ext cx="2129367" cy="15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 b="1"/>
          </a:p>
        </p:txBody>
      </p:sp>
      <p:sp>
        <p:nvSpPr>
          <p:cNvPr id="13333" name="Line 21"/>
          <p:cNvSpPr>
            <a:spLocks noChangeShapeType="1"/>
          </p:cNvSpPr>
          <p:nvPr/>
        </p:nvSpPr>
        <p:spPr bwMode="auto">
          <a:xfrm flipH="1">
            <a:off x="4114801" y="3313114"/>
            <a:ext cx="2129367" cy="158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 b="1"/>
          </a:p>
        </p:txBody>
      </p:sp>
      <p:sp>
        <p:nvSpPr>
          <p:cNvPr id="13334" name="Line 22"/>
          <p:cNvSpPr>
            <a:spLocks noChangeShapeType="1"/>
          </p:cNvSpPr>
          <p:nvPr/>
        </p:nvSpPr>
        <p:spPr bwMode="auto">
          <a:xfrm flipH="1">
            <a:off x="4114801" y="3573464"/>
            <a:ext cx="2129367" cy="158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 b="1"/>
          </a:p>
        </p:txBody>
      </p:sp>
      <p:sp>
        <p:nvSpPr>
          <p:cNvPr id="13335" name="Line 23"/>
          <p:cNvSpPr>
            <a:spLocks noChangeShapeType="1"/>
          </p:cNvSpPr>
          <p:nvPr/>
        </p:nvSpPr>
        <p:spPr bwMode="auto">
          <a:xfrm flipH="1">
            <a:off x="4114801" y="4110039"/>
            <a:ext cx="2129367" cy="158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 b="1"/>
          </a:p>
        </p:txBody>
      </p:sp>
      <p:sp>
        <p:nvSpPr>
          <p:cNvPr id="13336" name="Line 24"/>
          <p:cNvSpPr>
            <a:spLocks noChangeShapeType="1"/>
          </p:cNvSpPr>
          <p:nvPr/>
        </p:nvSpPr>
        <p:spPr bwMode="auto">
          <a:xfrm flipH="1">
            <a:off x="4114801" y="4371975"/>
            <a:ext cx="2129367" cy="15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 b="1"/>
          </a:p>
        </p:txBody>
      </p:sp>
      <p:sp>
        <p:nvSpPr>
          <p:cNvPr id="13337" name="Line 25"/>
          <p:cNvSpPr>
            <a:spLocks noChangeShapeType="1"/>
          </p:cNvSpPr>
          <p:nvPr/>
        </p:nvSpPr>
        <p:spPr bwMode="auto">
          <a:xfrm flipH="1">
            <a:off x="4114801" y="4908550"/>
            <a:ext cx="2129367" cy="15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 b="1"/>
          </a:p>
        </p:txBody>
      </p:sp>
      <p:sp>
        <p:nvSpPr>
          <p:cNvPr id="13338" name="Freeform 26"/>
          <p:cNvSpPr>
            <a:spLocks/>
          </p:cNvSpPr>
          <p:nvPr/>
        </p:nvSpPr>
        <p:spPr bwMode="auto">
          <a:xfrm>
            <a:off x="4114801" y="3051176"/>
            <a:ext cx="2129367" cy="2119313"/>
          </a:xfrm>
          <a:custGeom>
            <a:avLst/>
            <a:gdLst>
              <a:gd name="T0" fmla="*/ 1597025 w 104"/>
              <a:gd name="T1" fmla="*/ 2119313 h 138"/>
              <a:gd name="T2" fmla="*/ 0 w 104"/>
              <a:gd name="T3" fmla="*/ 2119313 h 138"/>
              <a:gd name="T4" fmla="*/ 0 w 104"/>
              <a:gd name="T5" fmla="*/ 2119313 h 138"/>
              <a:gd name="T6" fmla="*/ 0 w 104"/>
              <a:gd name="T7" fmla="*/ 0 h 138"/>
              <a:gd name="T8" fmla="*/ 0 60000 65536"/>
              <a:gd name="T9" fmla="*/ 0 60000 65536"/>
              <a:gd name="T10" fmla="*/ 0 60000 65536"/>
              <a:gd name="T11" fmla="*/ 0 60000 65536"/>
              <a:gd name="T12" fmla="*/ 0 w 104"/>
              <a:gd name="T13" fmla="*/ 0 h 138"/>
              <a:gd name="T14" fmla="*/ 104 w 104"/>
              <a:gd name="T15" fmla="*/ 138 h 1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4" h="138">
                <a:moveTo>
                  <a:pt x="104" y="138"/>
                </a:moveTo>
                <a:lnTo>
                  <a:pt x="0" y="138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400" b="1"/>
          </a:p>
        </p:txBody>
      </p:sp>
      <p:sp>
        <p:nvSpPr>
          <p:cNvPr id="13339" name="Line 27"/>
          <p:cNvSpPr>
            <a:spLocks noChangeShapeType="1"/>
          </p:cNvSpPr>
          <p:nvPr/>
        </p:nvSpPr>
        <p:spPr bwMode="auto">
          <a:xfrm flipV="1">
            <a:off x="6244167" y="3051176"/>
            <a:ext cx="2117" cy="211931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 b="1"/>
          </a:p>
        </p:txBody>
      </p:sp>
      <p:sp>
        <p:nvSpPr>
          <p:cNvPr id="13340" name="Rectangle 28"/>
          <p:cNvSpPr>
            <a:spLocks noChangeArrowheads="1"/>
          </p:cNvSpPr>
          <p:nvPr/>
        </p:nvSpPr>
        <p:spPr bwMode="auto">
          <a:xfrm>
            <a:off x="5998634" y="1731963"/>
            <a:ext cx="3069167" cy="26035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SzPct val="10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SzPct val="8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SzPct val="140000"/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altLang="en-US" sz="1400" b="1">
              <a:latin typeface="Times New Roman" pitchFamily="18" charset="0"/>
            </a:endParaRPr>
          </a:p>
        </p:txBody>
      </p:sp>
      <p:sp>
        <p:nvSpPr>
          <p:cNvPr id="13341" name="Rectangle 29"/>
          <p:cNvSpPr>
            <a:spLocks noChangeArrowheads="1"/>
          </p:cNvSpPr>
          <p:nvPr/>
        </p:nvSpPr>
        <p:spPr bwMode="auto">
          <a:xfrm>
            <a:off x="6714067" y="5522913"/>
            <a:ext cx="2353733" cy="26035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SzPct val="10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SzPct val="8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SzPct val="140000"/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altLang="en-US" sz="1400" b="1">
              <a:latin typeface="Times New Roman" pitchFamily="18" charset="0"/>
            </a:endParaRPr>
          </a:p>
        </p:txBody>
      </p:sp>
      <p:sp>
        <p:nvSpPr>
          <p:cNvPr id="13342" name="Freeform 30"/>
          <p:cNvSpPr>
            <a:spLocks/>
          </p:cNvSpPr>
          <p:nvPr/>
        </p:nvSpPr>
        <p:spPr bwMode="auto">
          <a:xfrm>
            <a:off x="3848101" y="4217989"/>
            <a:ext cx="122767" cy="46037"/>
          </a:xfrm>
          <a:custGeom>
            <a:avLst/>
            <a:gdLst>
              <a:gd name="T0" fmla="*/ 0 w 6"/>
              <a:gd name="T1" fmla="*/ 46037 h 3"/>
              <a:gd name="T2" fmla="*/ 92075 w 6"/>
              <a:gd name="T3" fmla="*/ 30691 h 3"/>
              <a:gd name="T4" fmla="*/ 0 w 6"/>
              <a:gd name="T5" fmla="*/ 0 h 3"/>
              <a:gd name="T6" fmla="*/ 0 w 6"/>
              <a:gd name="T7" fmla="*/ 30691 h 3"/>
              <a:gd name="T8" fmla="*/ 0 w 6"/>
              <a:gd name="T9" fmla="*/ 4603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3"/>
              <a:gd name="T17" fmla="*/ 6 w 6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3">
                <a:moveTo>
                  <a:pt x="0" y="3"/>
                </a:moveTo>
                <a:lnTo>
                  <a:pt x="6" y="2"/>
                </a:lnTo>
                <a:lnTo>
                  <a:pt x="0" y="0"/>
                </a:lnTo>
                <a:lnTo>
                  <a:pt x="0" y="2"/>
                </a:lnTo>
                <a:lnTo>
                  <a:pt x="0" y="3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400" b="1"/>
          </a:p>
        </p:txBody>
      </p:sp>
      <p:sp>
        <p:nvSpPr>
          <p:cNvPr id="13343" name="Freeform 31"/>
          <p:cNvSpPr>
            <a:spLocks/>
          </p:cNvSpPr>
          <p:nvPr/>
        </p:nvSpPr>
        <p:spPr bwMode="auto">
          <a:xfrm>
            <a:off x="3848101" y="4217989"/>
            <a:ext cx="122767" cy="46037"/>
          </a:xfrm>
          <a:custGeom>
            <a:avLst/>
            <a:gdLst>
              <a:gd name="T0" fmla="*/ 0 w 58"/>
              <a:gd name="T1" fmla="*/ 46037 h 29"/>
              <a:gd name="T2" fmla="*/ 92075 w 58"/>
              <a:gd name="T3" fmla="*/ 31750 h 29"/>
              <a:gd name="T4" fmla="*/ 0 w 58"/>
              <a:gd name="T5" fmla="*/ 0 h 29"/>
              <a:gd name="T6" fmla="*/ 0 w 58"/>
              <a:gd name="T7" fmla="*/ 31750 h 29"/>
              <a:gd name="T8" fmla="*/ 0 w 58"/>
              <a:gd name="T9" fmla="*/ 46037 h 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8"/>
              <a:gd name="T16" fmla="*/ 0 h 29"/>
              <a:gd name="T17" fmla="*/ 58 w 58"/>
              <a:gd name="T18" fmla="*/ 29 h 2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8" h="29">
                <a:moveTo>
                  <a:pt x="0" y="29"/>
                </a:moveTo>
                <a:lnTo>
                  <a:pt x="58" y="20"/>
                </a:lnTo>
                <a:lnTo>
                  <a:pt x="0" y="0"/>
                </a:lnTo>
                <a:lnTo>
                  <a:pt x="0" y="20"/>
                </a:lnTo>
                <a:lnTo>
                  <a:pt x="0" y="2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1400" b="1"/>
          </a:p>
        </p:txBody>
      </p:sp>
      <p:sp>
        <p:nvSpPr>
          <p:cNvPr id="13344" name="Freeform 32"/>
          <p:cNvSpPr>
            <a:spLocks/>
          </p:cNvSpPr>
          <p:nvPr/>
        </p:nvSpPr>
        <p:spPr bwMode="auto">
          <a:xfrm>
            <a:off x="3642784" y="2668588"/>
            <a:ext cx="186267" cy="1581150"/>
          </a:xfrm>
          <a:custGeom>
            <a:avLst/>
            <a:gdLst>
              <a:gd name="T0" fmla="*/ 139700 w 9"/>
              <a:gd name="T1" fmla="*/ 1581150 h 103"/>
              <a:gd name="T2" fmla="*/ 0 w 9"/>
              <a:gd name="T3" fmla="*/ 1581150 h 103"/>
              <a:gd name="T4" fmla="*/ 0 w 9"/>
              <a:gd name="T5" fmla="*/ 0 h 103"/>
              <a:gd name="T6" fmla="*/ 0 60000 65536"/>
              <a:gd name="T7" fmla="*/ 0 60000 65536"/>
              <a:gd name="T8" fmla="*/ 0 60000 65536"/>
              <a:gd name="T9" fmla="*/ 0 w 9"/>
              <a:gd name="T10" fmla="*/ 0 h 103"/>
              <a:gd name="T11" fmla="*/ 9 w 9"/>
              <a:gd name="T12" fmla="*/ 103 h 10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" h="103">
                <a:moveTo>
                  <a:pt x="9" y="103"/>
                </a:moveTo>
                <a:lnTo>
                  <a:pt x="0" y="103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400" b="1"/>
          </a:p>
        </p:txBody>
      </p:sp>
      <p:sp>
        <p:nvSpPr>
          <p:cNvPr id="13345" name="Freeform 33"/>
          <p:cNvSpPr>
            <a:spLocks/>
          </p:cNvSpPr>
          <p:nvPr/>
        </p:nvSpPr>
        <p:spPr bwMode="auto">
          <a:xfrm>
            <a:off x="3623734" y="2268539"/>
            <a:ext cx="40217" cy="92075"/>
          </a:xfrm>
          <a:custGeom>
            <a:avLst/>
            <a:gdLst>
              <a:gd name="T0" fmla="*/ 0 w 2"/>
              <a:gd name="T1" fmla="*/ 0 h 6"/>
              <a:gd name="T2" fmla="*/ 15082 w 2"/>
              <a:gd name="T3" fmla="*/ 92075 h 6"/>
              <a:gd name="T4" fmla="*/ 30163 w 2"/>
              <a:gd name="T5" fmla="*/ 0 h 6"/>
              <a:gd name="T6" fmla="*/ 15082 w 2"/>
              <a:gd name="T7" fmla="*/ 0 h 6"/>
              <a:gd name="T8" fmla="*/ 0 w 2"/>
              <a:gd name="T9" fmla="*/ 0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6"/>
              <a:gd name="T17" fmla="*/ 2 w 2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6">
                <a:moveTo>
                  <a:pt x="0" y="0"/>
                </a:moveTo>
                <a:lnTo>
                  <a:pt x="1" y="6"/>
                </a:lnTo>
                <a:lnTo>
                  <a:pt x="2" y="0"/>
                </a:lnTo>
                <a:lnTo>
                  <a:pt x="1" y="0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400" b="1"/>
          </a:p>
        </p:txBody>
      </p:sp>
      <p:sp>
        <p:nvSpPr>
          <p:cNvPr id="13346" name="Freeform 34"/>
          <p:cNvSpPr>
            <a:spLocks/>
          </p:cNvSpPr>
          <p:nvPr/>
        </p:nvSpPr>
        <p:spPr bwMode="auto">
          <a:xfrm>
            <a:off x="3623734" y="2268539"/>
            <a:ext cx="40217" cy="92075"/>
          </a:xfrm>
          <a:custGeom>
            <a:avLst/>
            <a:gdLst>
              <a:gd name="T0" fmla="*/ 0 w 19"/>
              <a:gd name="T1" fmla="*/ 0 h 58"/>
              <a:gd name="T2" fmla="*/ 14288 w 19"/>
              <a:gd name="T3" fmla="*/ 92075 h 58"/>
              <a:gd name="T4" fmla="*/ 30163 w 19"/>
              <a:gd name="T5" fmla="*/ 0 h 58"/>
              <a:gd name="T6" fmla="*/ 14288 w 19"/>
              <a:gd name="T7" fmla="*/ 0 h 58"/>
              <a:gd name="T8" fmla="*/ 0 w 19"/>
              <a:gd name="T9" fmla="*/ 0 h 5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"/>
              <a:gd name="T16" fmla="*/ 0 h 58"/>
              <a:gd name="T17" fmla="*/ 19 w 19"/>
              <a:gd name="T18" fmla="*/ 58 h 5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" h="58">
                <a:moveTo>
                  <a:pt x="0" y="0"/>
                </a:moveTo>
                <a:lnTo>
                  <a:pt x="9" y="58"/>
                </a:lnTo>
                <a:lnTo>
                  <a:pt x="19" y="0"/>
                </a:lnTo>
                <a:lnTo>
                  <a:pt x="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1400" b="1"/>
          </a:p>
        </p:txBody>
      </p:sp>
      <p:sp>
        <p:nvSpPr>
          <p:cNvPr id="13347" name="Line 35"/>
          <p:cNvSpPr>
            <a:spLocks noChangeShapeType="1"/>
          </p:cNvSpPr>
          <p:nvPr/>
        </p:nvSpPr>
        <p:spPr bwMode="auto">
          <a:xfrm flipV="1">
            <a:off x="3642785" y="1992314"/>
            <a:ext cx="2116" cy="26193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 b="1"/>
          </a:p>
        </p:txBody>
      </p:sp>
      <p:sp>
        <p:nvSpPr>
          <p:cNvPr id="13348" name="Freeform 36"/>
          <p:cNvSpPr>
            <a:spLocks/>
          </p:cNvSpPr>
          <p:nvPr/>
        </p:nvSpPr>
        <p:spPr bwMode="auto">
          <a:xfrm>
            <a:off x="3869267" y="2498725"/>
            <a:ext cx="122767" cy="46038"/>
          </a:xfrm>
          <a:custGeom>
            <a:avLst/>
            <a:gdLst>
              <a:gd name="T0" fmla="*/ 92075 w 6"/>
              <a:gd name="T1" fmla="*/ 0 h 3"/>
              <a:gd name="T2" fmla="*/ 0 w 6"/>
              <a:gd name="T3" fmla="*/ 15346 h 3"/>
              <a:gd name="T4" fmla="*/ 92075 w 6"/>
              <a:gd name="T5" fmla="*/ 46038 h 3"/>
              <a:gd name="T6" fmla="*/ 92075 w 6"/>
              <a:gd name="T7" fmla="*/ 15346 h 3"/>
              <a:gd name="T8" fmla="*/ 92075 w 6"/>
              <a:gd name="T9" fmla="*/ 0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3"/>
              <a:gd name="T17" fmla="*/ 6 w 6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3">
                <a:moveTo>
                  <a:pt x="6" y="0"/>
                </a:moveTo>
                <a:lnTo>
                  <a:pt x="0" y="1"/>
                </a:lnTo>
                <a:lnTo>
                  <a:pt x="6" y="3"/>
                </a:lnTo>
                <a:lnTo>
                  <a:pt x="6" y="1"/>
                </a:lnTo>
                <a:lnTo>
                  <a:pt x="6" y="0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400" b="1"/>
          </a:p>
        </p:txBody>
      </p:sp>
      <p:sp>
        <p:nvSpPr>
          <p:cNvPr id="13349" name="Freeform 37"/>
          <p:cNvSpPr>
            <a:spLocks/>
          </p:cNvSpPr>
          <p:nvPr/>
        </p:nvSpPr>
        <p:spPr bwMode="auto">
          <a:xfrm>
            <a:off x="3869267" y="2498725"/>
            <a:ext cx="122767" cy="46038"/>
          </a:xfrm>
          <a:custGeom>
            <a:avLst/>
            <a:gdLst>
              <a:gd name="T0" fmla="*/ 92075 w 58"/>
              <a:gd name="T1" fmla="*/ 0 h 29"/>
              <a:gd name="T2" fmla="*/ 0 w 58"/>
              <a:gd name="T3" fmla="*/ 15875 h 29"/>
              <a:gd name="T4" fmla="*/ 92075 w 58"/>
              <a:gd name="T5" fmla="*/ 46038 h 29"/>
              <a:gd name="T6" fmla="*/ 92075 w 58"/>
              <a:gd name="T7" fmla="*/ 15875 h 29"/>
              <a:gd name="T8" fmla="*/ 92075 w 58"/>
              <a:gd name="T9" fmla="*/ 0 h 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8"/>
              <a:gd name="T16" fmla="*/ 0 h 29"/>
              <a:gd name="T17" fmla="*/ 58 w 58"/>
              <a:gd name="T18" fmla="*/ 29 h 2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8" h="29">
                <a:moveTo>
                  <a:pt x="58" y="0"/>
                </a:moveTo>
                <a:lnTo>
                  <a:pt x="0" y="10"/>
                </a:lnTo>
                <a:lnTo>
                  <a:pt x="58" y="29"/>
                </a:lnTo>
                <a:lnTo>
                  <a:pt x="58" y="10"/>
                </a:lnTo>
                <a:lnTo>
                  <a:pt x="58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1400" b="1"/>
          </a:p>
        </p:txBody>
      </p:sp>
      <p:sp>
        <p:nvSpPr>
          <p:cNvPr id="13350" name="Freeform 38"/>
          <p:cNvSpPr>
            <a:spLocks/>
          </p:cNvSpPr>
          <p:nvPr/>
        </p:nvSpPr>
        <p:spPr bwMode="auto">
          <a:xfrm>
            <a:off x="3992034" y="1992314"/>
            <a:ext cx="3069167" cy="522287"/>
          </a:xfrm>
          <a:custGeom>
            <a:avLst/>
            <a:gdLst>
              <a:gd name="T0" fmla="*/ 0 w 150"/>
              <a:gd name="T1" fmla="*/ 522287 h 34"/>
              <a:gd name="T2" fmla="*/ 2301875 w 150"/>
              <a:gd name="T3" fmla="*/ 522287 h 34"/>
              <a:gd name="T4" fmla="*/ 2301875 w 150"/>
              <a:gd name="T5" fmla="*/ 0 h 34"/>
              <a:gd name="T6" fmla="*/ 0 60000 65536"/>
              <a:gd name="T7" fmla="*/ 0 60000 65536"/>
              <a:gd name="T8" fmla="*/ 0 60000 65536"/>
              <a:gd name="T9" fmla="*/ 0 w 150"/>
              <a:gd name="T10" fmla="*/ 0 h 34"/>
              <a:gd name="T11" fmla="*/ 150 w 150"/>
              <a:gd name="T12" fmla="*/ 34 h 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0" h="34">
                <a:moveTo>
                  <a:pt x="0" y="34"/>
                </a:moveTo>
                <a:lnTo>
                  <a:pt x="150" y="34"/>
                </a:lnTo>
                <a:lnTo>
                  <a:pt x="150" y="0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400" b="1"/>
          </a:p>
        </p:txBody>
      </p:sp>
      <p:sp>
        <p:nvSpPr>
          <p:cNvPr id="13351" name="Freeform 39"/>
          <p:cNvSpPr>
            <a:spLocks/>
          </p:cNvSpPr>
          <p:nvPr/>
        </p:nvSpPr>
        <p:spPr bwMode="auto">
          <a:xfrm>
            <a:off x="7389284" y="5414964"/>
            <a:ext cx="40216" cy="92075"/>
          </a:xfrm>
          <a:custGeom>
            <a:avLst/>
            <a:gdLst>
              <a:gd name="T0" fmla="*/ 0 w 2"/>
              <a:gd name="T1" fmla="*/ 0 h 6"/>
              <a:gd name="T2" fmla="*/ 15081 w 2"/>
              <a:gd name="T3" fmla="*/ 92075 h 6"/>
              <a:gd name="T4" fmla="*/ 30162 w 2"/>
              <a:gd name="T5" fmla="*/ 0 h 6"/>
              <a:gd name="T6" fmla="*/ 15081 w 2"/>
              <a:gd name="T7" fmla="*/ 0 h 6"/>
              <a:gd name="T8" fmla="*/ 0 w 2"/>
              <a:gd name="T9" fmla="*/ 0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6"/>
              <a:gd name="T17" fmla="*/ 2 w 2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6">
                <a:moveTo>
                  <a:pt x="0" y="0"/>
                </a:moveTo>
                <a:lnTo>
                  <a:pt x="1" y="6"/>
                </a:lnTo>
                <a:lnTo>
                  <a:pt x="2" y="0"/>
                </a:lnTo>
                <a:lnTo>
                  <a:pt x="1" y="0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400" b="1"/>
          </a:p>
        </p:txBody>
      </p:sp>
      <p:sp>
        <p:nvSpPr>
          <p:cNvPr id="13352" name="Freeform 40"/>
          <p:cNvSpPr>
            <a:spLocks/>
          </p:cNvSpPr>
          <p:nvPr/>
        </p:nvSpPr>
        <p:spPr bwMode="auto">
          <a:xfrm>
            <a:off x="7389284" y="5414964"/>
            <a:ext cx="40216" cy="92075"/>
          </a:xfrm>
          <a:custGeom>
            <a:avLst/>
            <a:gdLst>
              <a:gd name="T0" fmla="*/ 0 w 19"/>
              <a:gd name="T1" fmla="*/ 0 h 58"/>
              <a:gd name="T2" fmla="*/ 15875 w 19"/>
              <a:gd name="T3" fmla="*/ 92075 h 58"/>
              <a:gd name="T4" fmla="*/ 30162 w 19"/>
              <a:gd name="T5" fmla="*/ 0 h 58"/>
              <a:gd name="T6" fmla="*/ 15875 w 19"/>
              <a:gd name="T7" fmla="*/ 0 h 58"/>
              <a:gd name="T8" fmla="*/ 0 w 19"/>
              <a:gd name="T9" fmla="*/ 0 h 5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"/>
              <a:gd name="T16" fmla="*/ 0 h 58"/>
              <a:gd name="T17" fmla="*/ 19 w 19"/>
              <a:gd name="T18" fmla="*/ 58 h 5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" h="58">
                <a:moveTo>
                  <a:pt x="0" y="0"/>
                </a:moveTo>
                <a:lnTo>
                  <a:pt x="10" y="58"/>
                </a:lnTo>
                <a:lnTo>
                  <a:pt x="19" y="0"/>
                </a:lnTo>
                <a:lnTo>
                  <a:pt x="1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1400" b="1"/>
          </a:p>
        </p:txBody>
      </p:sp>
      <p:sp>
        <p:nvSpPr>
          <p:cNvPr id="13353" name="Freeform 41"/>
          <p:cNvSpPr>
            <a:spLocks/>
          </p:cNvSpPr>
          <p:nvPr/>
        </p:nvSpPr>
        <p:spPr bwMode="auto">
          <a:xfrm>
            <a:off x="5526618" y="4249739"/>
            <a:ext cx="1883833" cy="1150937"/>
          </a:xfrm>
          <a:custGeom>
            <a:avLst/>
            <a:gdLst>
              <a:gd name="T0" fmla="*/ 1412875 w 92"/>
              <a:gd name="T1" fmla="*/ 1150937 h 75"/>
              <a:gd name="T2" fmla="*/ 1412875 w 92"/>
              <a:gd name="T3" fmla="*/ 0 h 75"/>
              <a:gd name="T4" fmla="*/ 0 w 92"/>
              <a:gd name="T5" fmla="*/ 0 h 75"/>
              <a:gd name="T6" fmla="*/ 0 60000 65536"/>
              <a:gd name="T7" fmla="*/ 0 60000 65536"/>
              <a:gd name="T8" fmla="*/ 0 60000 65536"/>
              <a:gd name="T9" fmla="*/ 0 w 92"/>
              <a:gd name="T10" fmla="*/ 0 h 75"/>
              <a:gd name="T11" fmla="*/ 92 w 92"/>
              <a:gd name="T12" fmla="*/ 75 h 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2" h="75">
                <a:moveTo>
                  <a:pt x="92" y="75"/>
                </a:moveTo>
                <a:lnTo>
                  <a:pt x="92" y="0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400" b="1"/>
          </a:p>
        </p:txBody>
      </p:sp>
      <p:sp>
        <p:nvSpPr>
          <p:cNvPr id="13354" name="Freeform 42"/>
          <p:cNvSpPr>
            <a:spLocks/>
          </p:cNvSpPr>
          <p:nvPr/>
        </p:nvSpPr>
        <p:spPr bwMode="auto">
          <a:xfrm>
            <a:off x="8555567" y="5414964"/>
            <a:ext cx="61384" cy="92075"/>
          </a:xfrm>
          <a:custGeom>
            <a:avLst/>
            <a:gdLst>
              <a:gd name="T0" fmla="*/ 0 w 3"/>
              <a:gd name="T1" fmla="*/ 0 h 6"/>
              <a:gd name="T2" fmla="*/ 30692 w 3"/>
              <a:gd name="T3" fmla="*/ 92075 h 6"/>
              <a:gd name="T4" fmla="*/ 46038 w 3"/>
              <a:gd name="T5" fmla="*/ 0 h 6"/>
              <a:gd name="T6" fmla="*/ 30692 w 3"/>
              <a:gd name="T7" fmla="*/ 0 h 6"/>
              <a:gd name="T8" fmla="*/ 0 w 3"/>
              <a:gd name="T9" fmla="*/ 0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6"/>
              <a:gd name="T17" fmla="*/ 3 w 3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6">
                <a:moveTo>
                  <a:pt x="0" y="0"/>
                </a:moveTo>
                <a:lnTo>
                  <a:pt x="2" y="6"/>
                </a:lnTo>
                <a:lnTo>
                  <a:pt x="3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400" b="1"/>
          </a:p>
        </p:txBody>
      </p:sp>
      <p:sp>
        <p:nvSpPr>
          <p:cNvPr id="13355" name="Freeform 43"/>
          <p:cNvSpPr>
            <a:spLocks/>
          </p:cNvSpPr>
          <p:nvPr/>
        </p:nvSpPr>
        <p:spPr bwMode="auto">
          <a:xfrm>
            <a:off x="8555567" y="5414964"/>
            <a:ext cx="61384" cy="92075"/>
          </a:xfrm>
          <a:custGeom>
            <a:avLst/>
            <a:gdLst>
              <a:gd name="T0" fmla="*/ 0 w 29"/>
              <a:gd name="T1" fmla="*/ 0 h 58"/>
              <a:gd name="T2" fmla="*/ 31750 w 29"/>
              <a:gd name="T3" fmla="*/ 92075 h 58"/>
              <a:gd name="T4" fmla="*/ 46038 w 29"/>
              <a:gd name="T5" fmla="*/ 0 h 58"/>
              <a:gd name="T6" fmla="*/ 31750 w 29"/>
              <a:gd name="T7" fmla="*/ 0 h 58"/>
              <a:gd name="T8" fmla="*/ 0 w 29"/>
              <a:gd name="T9" fmla="*/ 0 h 5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"/>
              <a:gd name="T16" fmla="*/ 0 h 58"/>
              <a:gd name="T17" fmla="*/ 29 w 29"/>
              <a:gd name="T18" fmla="*/ 58 h 5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" h="58">
                <a:moveTo>
                  <a:pt x="0" y="0"/>
                </a:moveTo>
                <a:lnTo>
                  <a:pt x="20" y="58"/>
                </a:lnTo>
                <a:lnTo>
                  <a:pt x="29" y="0"/>
                </a:lnTo>
                <a:lnTo>
                  <a:pt x="2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1400" b="1"/>
          </a:p>
        </p:txBody>
      </p:sp>
      <p:sp>
        <p:nvSpPr>
          <p:cNvPr id="13356" name="Line 44"/>
          <p:cNvSpPr>
            <a:spLocks noChangeShapeType="1"/>
          </p:cNvSpPr>
          <p:nvPr/>
        </p:nvSpPr>
        <p:spPr bwMode="auto">
          <a:xfrm flipV="1">
            <a:off x="8597900" y="1992313"/>
            <a:ext cx="2117" cy="3408362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 b="1"/>
          </a:p>
        </p:txBody>
      </p:sp>
      <p:sp>
        <p:nvSpPr>
          <p:cNvPr id="13357" name="Freeform 45"/>
          <p:cNvSpPr>
            <a:spLocks/>
          </p:cNvSpPr>
          <p:nvPr/>
        </p:nvSpPr>
        <p:spPr bwMode="auto">
          <a:xfrm>
            <a:off x="3050117" y="2162176"/>
            <a:ext cx="592667" cy="1027113"/>
          </a:xfrm>
          <a:custGeom>
            <a:avLst/>
            <a:gdLst>
              <a:gd name="T0" fmla="*/ 398517 w 29"/>
              <a:gd name="T1" fmla="*/ 1027113 h 67"/>
              <a:gd name="T2" fmla="*/ 0 w 29"/>
              <a:gd name="T3" fmla="*/ 1027113 h 67"/>
              <a:gd name="T4" fmla="*/ 0 w 29"/>
              <a:gd name="T5" fmla="*/ 0 h 67"/>
              <a:gd name="T6" fmla="*/ 444500 w 29"/>
              <a:gd name="T7" fmla="*/ 0 h 67"/>
              <a:gd name="T8" fmla="*/ 0 60000 65536"/>
              <a:gd name="T9" fmla="*/ 0 60000 65536"/>
              <a:gd name="T10" fmla="*/ 0 60000 65536"/>
              <a:gd name="T11" fmla="*/ 0 60000 65536"/>
              <a:gd name="T12" fmla="*/ 0 w 29"/>
              <a:gd name="T13" fmla="*/ 0 h 67"/>
              <a:gd name="T14" fmla="*/ 29 w 29"/>
              <a:gd name="T15" fmla="*/ 67 h 6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" h="67">
                <a:moveTo>
                  <a:pt x="26" y="67"/>
                </a:moveTo>
                <a:lnTo>
                  <a:pt x="0" y="67"/>
                </a:lnTo>
                <a:lnTo>
                  <a:pt x="0" y="0"/>
                </a:lnTo>
                <a:lnTo>
                  <a:pt x="29" y="0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400" b="1"/>
          </a:p>
        </p:txBody>
      </p:sp>
      <p:sp>
        <p:nvSpPr>
          <p:cNvPr id="13358" name="Freeform 46"/>
          <p:cNvSpPr>
            <a:spLocks/>
          </p:cNvSpPr>
          <p:nvPr/>
        </p:nvSpPr>
        <p:spPr bwMode="auto">
          <a:xfrm>
            <a:off x="3848101" y="3159125"/>
            <a:ext cx="122767" cy="46038"/>
          </a:xfrm>
          <a:custGeom>
            <a:avLst/>
            <a:gdLst>
              <a:gd name="T0" fmla="*/ 0 w 6"/>
              <a:gd name="T1" fmla="*/ 46038 h 3"/>
              <a:gd name="T2" fmla="*/ 92075 w 6"/>
              <a:gd name="T3" fmla="*/ 30692 h 3"/>
              <a:gd name="T4" fmla="*/ 0 w 6"/>
              <a:gd name="T5" fmla="*/ 0 h 3"/>
              <a:gd name="T6" fmla="*/ 0 w 6"/>
              <a:gd name="T7" fmla="*/ 30692 h 3"/>
              <a:gd name="T8" fmla="*/ 0 w 6"/>
              <a:gd name="T9" fmla="*/ 46038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3"/>
              <a:gd name="T17" fmla="*/ 6 w 6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3">
                <a:moveTo>
                  <a:pt x="0" y="3"/>
                </a:moveTo>
                <a:lnTo>
                  <a:pt x="6" y="2"/>
                </a:lnTo>
                <a:lnTo>
                  <a:pt x="0" y="0"/>
                </a:lnTo>
                <a:lnTo>
                  <a:pt x="0" y="2"/>
                </a:lnTo>
                <a:lnTo>
                  <a:pt x="0" y="3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400" b="1"/>
          </a:p>
        </p:txBody>
      </p:sp>
      <p:sp>
        <p:nvSpPr>
          <p:cNvPr id="13359" name="Freeform 47"/>
          <p:cNvSpPr>
            <a:spLocks/>
          </p:cNvSpPr>
          <p:nvPr/>
        </p:nvSpPr>
        <p:spPr bwMode="auto">
          <a:xfrm>
            <a:off x="3848101" y="3159125"/>
            <a:ext cx="122767" cy="46038"/>
          </a:xfrm>
          <a:custGeom>
            <a:avLst/>
            <a:gdLst>
              <a:gd name="T0" fmla="*/ 0 w 58"/>
              <a:gd name="T1" fmla="*/ 46038 h 29"/>
              <a:gd name="T2" fmla="*/ 92075 w 58"/>
              <a:gd name="T3" fmla="*/ 30163 h 29"/>
              <a:gd name="T4" fmla="*/ 0 w 58"/>
              <a:gd name="T5" fmla="*/ 0 h 29"/>
              <a:gd name="T6" fmla="*/ 0 w 58"/>
              <a:gd name="T7" fmla="*/ 30163 h 29"/>
              <a:gd name="T8" fmla="*/ 0 w 58"/>
              <a:gd name="T9" fmla="*/ 46038 h 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8"/>
              <a:gd name="T16" fmla="*/ 0 h 29"/>
              <a:gd name="T17" fmla="*/ 58 w 58"/>
              <a:gd name="T18" fmla="*/ 29 h 2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8" h="29">
                <a:moveTo>
                  <a:pt x="0" y="29"/>
                </a:moveTo>
                <a:lnTo>
                  <a:pt x="58" y="19"/>
                </a:lnTo>
                <a:lnTo>
                  <a:pt x="0" y="0"/>
                </a:lnTo>
                <a:lnTo>
                  <a:pt x="0" y="19"/>
                </a:lnTo>
                <a:lnTo>
                  <a:pt x="0" y="2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1400" b="1"/>
          </a:p>
        </p:txBody>
      </p:sp>
      <p:sp>
        <p:nvSpPr>
          <p:cNvPr id="13360" name="Line 48"/>
          <p:cNvSpPr>
            <a:spLocks noChangeShapeType="1"/>
          </p:cNvSpPr>
          <p:nvPr/>
        </p:nvSpPr>
        <p:spPr bwMode="auto">
          <a:xfrm flipH="1">
            <a:off x="3704167" y="3189289"/>
            <a:ext cx="124884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 b="1"/>
          </a:p>
        </p:txBody>
      </p:sp>
      <p:sp>
        <p:nvSpPr>
          <p:cNvPr id="13361" name="Freeform 49"/>
          <p:cNvSpPr>
            <a:spLocks/>
          </p:cNvSpPr>
          <p:nvPr/>
        </p:nvSpPr>
        <p:spPr bwMode="auto">
          <a:xfrm>
            <a:off x="7512051" y="1470026"/>
            <a:ext cx="40216" cy="92075"/>
          </a:xfrm>
          <a:custGeom>
            <a:avLst/>
            <a:gdLst>
              <a:gd name="T0" fmla="*/ 0 w 2"/>
              <a:gd name="T1" fmla="*/ 0 h 6"/>
              <a:gd name="T2" fmla="*/ 15081 w 2"/>
              <a:gd name="T3" fmla="*/ 92075 h 6"/>
              <a:gd name="T4" fmla="*/ 30162 w 2"/>
              <a:gd name="T5" fmla="*/ 0 h 6"/>
              <a:gd name="T6" fmla="*/ 15081 w 2"/>
              <a:gd name="T7" fmla="*/ 0 h 6"/>
              <a:gd name="T8" fmla="*/ 0 w 2"/>
              <a:gd name="T9" fmla="*/ 0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6"/>
              <a:gd name="T17" fmla="*/ 2 w 2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6">
                <a:moveTo>
                  <a:pt x="0" y="0"/>
                </a:moveTo>
                <a:lnTo>
                  <a:pt x="1" y="6"/>
                </a:lnTo>
                <a:lnTo>
                  <a:pt x="2" y="0"/>
                </a:lnTo>
                <a:lnTo>
                  <a:pt x="1" y="0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400" b="1"/>
          </a:p>
        </p:txBody>
      </p:sp>
      <p:sp>
        <p:nvSpPr>
          <p:cNvPr id="13362" name="Freeform 50"/>
          <p:cNvSpPr>
            <a:spLocks/>
          </p:cNvSpPr>
          <p:nvPr/>
        </p:nvSpPr>
        <p:spPr bwMode="auto">
          <a:xfrm>
            <a:off x="7512051" y="1470026"/>
            <a:ext cx="40216" cy="92075"/>
          </a:xfrm>
          <a:custGeom>
            <a:avLst/>
            <a:gdLst>
              <a:gd name="T0" fmla="*/ 0 w 19"/>
              <a:gd name="T1" fmla="*/ 0 h 58"/>
              <a:gd name="T2" fmla="*/ 15875 w 19"/>
              <a:gd name="T3" fmla="*/ 92075 h 58"/>
              <a:gd name="T4" fmla="*/ 30162 w 19"/>
              <a:gd name="T5" fmla="*/ 0 h 58"/>
              <a:gd name="T6" fmla="*/ 15875 w 19"/>
              <a:gd name="T7" fmla="*/ 0 h 58"/>
              <a:gd name="T8" fmla="*/ 0 w 19"/>
              <a:gd name="T9" fmla="*/ 0 h 5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"/>
              <a:gd name="T16" fmla="*/ 0 h 58"/>
              <a:gd name="T17" fmla="*/ 19 w 19"/>
              <a:gd name="T18" fmla="*/ 58 h 5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" h="58">
                <a:moveTo>
                  <a:pt x="0" y="0"/>
                </a:moveTo>
                <a:lnTo>
                  <a:pt x="10" y="58"/>
                </a:lnTo>
                <a:lnTo>
                  <a:pt x="19" y="0"/>
                </a:lnTo>
                <a:lnTo>
                  <a:pt x="1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1400" b="1"/>
          </a:p>
        </p:txBody>
      </p:sp>
      <p:sp>
        <p:nvSpPr>
          <p:cNvPr id="13363" name="Line 51"/>
          <p:cNvSpPr>
            <a:spLocks noChangeShapeType="1"/>
          </p:cNvSpPr>
          <p:nvPr/>
        </p:nvSpPr>
        <p:spPr bwMode="auto">
          <a:xfrm flipV="1">
            <a:off x="7533218" y="1325564"/>
            <a:ext cx="2116" cy="13652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 b="1"/>
          </a:p>
        </p:txBody>
      </p:sp>
      <p:sp>
        <p:nvSpPr>
          <p:cNvPr id="13364" name="Freeform 52"/>
          <p:cNvSpPr>
            <a:spLocks/>
          </p:cNvSpPr>
          <p:nvPr/>
        </p:nvSpPr>
        <p:spPr bwMode="auto">
          <a:xfrm>
            <a:off x="7859185" y="6056314"/>
            <a:ext cx="61383" cy="92075"/>
          </a:xfrm>
          <a:custGeom>
            <a:avLst/>
            <a:gdLst>
              <a:gd name="T0" fmla="*/ 0 w 3"/>
              <a:gd name="T1" fmla="*/ 0 h 6"/>
              <a:gd name="T2" fmla="*/ 15346 w 3"/>
              <a:gd name="T3" fmla="*/ 92075 h 6"/>
              <a:gd name="T4" fmla="*/ 46037 w 3"/>
              <a:gd name="T5" fmla="*/ 0 h 6"/>
              <a:gd name="T6" fmla="*/ 15346 w 3"/>
              <a:gd name="T7" fmla="*/ 0 h 6"/>
              <a:gd name="T8" fmla="*/ 0 w 3"/>
              <a:gd name="T9" fmla="*/ 0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6"/>
              <a:gd name="T17" fmla="*/ 3 w 3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6">
                <a:moveTo>
                  <a:pt x="0" y="0"/>
                </a:moveTo>
                <a:lnTo>
                  <a:pt x="1" y="6"/>
                </a:lnTo>
                <a:lnTo>
                  <a:pt x="3" y="0"/>
                </a:lnTo>
                <a:lnTo>
                  <a:pt x="1" y="0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400" b="1"/>
          </a:p>
        </p:txBody>
      </p:sp>
      <p:sp>
        <p:nvSpPr>
          <p:cNvPr id="13365" name="Freeform 53"/>
          <p:cNvSpPr>
            <a:spLocks/>
          </p:cNvSpPr>
          <p:nvPr/>
        </p:nvSpPr>
        <p:spPr bwMode="auto">
          <a:xfrm>
            <a:off x="7859185" y="6034089"/>
            <a:ext cx="61383" cy="92075"/>
          </a:xfrm>
          <a:custGeom>
            <a:avLst/>
            <a:gdLst>
              <a:gd name="T0" fmla="*/ 0 w 29"/>
              <a:gd name="T1" fmla="*/ 0 h 58"/>
              <a:gd name="T2" fmla="*/ 15875 w 29"/>
              <a:gd name="T3" fmla="*/ 92075 h 58"/>
              <a:gd name="T4" fmla="*/ 46037 w 29"/>
              <a:gd name="T5" fmla="*/ 0 h 58"/>
              <a:gd name="T6" fmla="*/ 15875 w 29"/>
              <a:gd name="T7" fmla="*/ 0 h 58"/>
              <a:gd name="T8" fmla="*/ 0 w 29"/>
              <a:gd name="T9" fmla="*/ 0 h 5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"/>
              <a:gd name="T16" fmla="*/ 0 h 58"/>
              <a:gd name="T17" fmla="*/ 29 w 29"/>
              <a:gd name="T18" fmla="*/ 58 h 5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" h="58">
                <a:moveTo>
                  <a:pt x="0" y="0"/>
                </a:moveTo>
                <a:lnTo>
                  <a:pt x="10" y="58"/>
                </a:lnTo>
                <a:lnTo>
                  <a:pt x="29" y="0"/>
                </a:lnTo>
                <a:lnTo>
                  <a:pt x="1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1400" b="1"/>
          </a:p>
        </p:txBody>
      </p:sp>
      <p:sp>
        <p:nvSpPr>
          <p:cNvPr id="13366" name="Line 54"/>
          <p:cNvSpPr>
            <a:spLocks noChangeShapeType="1"/>
          </p:cNvSpPr>
          <p:nvPr/>
        </p:nvSpPr>
        <p:spPr bwMode="auto">
          <a:xfrm flipV="1">
            <a:off x="7880351" y="5921376"/>
            <a:ext cx="2116" cy="13652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 b="1"/>
          </a:p>
        </p:txBody>
      </p:sp>
      <p:sp>
        <p:nvSpPr>
          <p:cNvPr id="13367" name="Rectangle 55"/>
          <p:cNvSpPr>
            <a:spLocks noChangeArrowheads="1"/>
          </p:cNvSpPr>
          <p:nvPr/>
        </p:nvSpPr>
        <p:spPr bwMode="auto">
          <a:xfrm>
            <a:off x="4859991" y="5948364"/>
            <a:ext cx="288700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SzPct val="10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SzPct val="8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SzPct val="140000"/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CA" altLang="en-US" sz="1400" b="1">
                <a:solidFill>
                  <a:srgbClr val="000000"/>
                </a:solidFill>
                <a:latin typeface="Nimbus Roman No9 L" charset="0"/>
              </a:rPr>
              <a:t>Physical address in main memory</a:t>
            </a:r>
            <a:endParaRPr lang="en-CA" altLang="en-US" sz="1400" b="1">
              <a:latin typeface="Times New Roman" pitchFamily="18" charset="0"/>
            </a:endParaRPr>
          </a:p>
        </p:txBody>
      </p:sp>
      <p:sp>
        <p:nvSpPr>
          <p:cNvPr id="13368" name="Rectangle 56"/>
          <p:cNvSpPr>
            <a:spLocks noChangeArrowheads="1"/>
          </p:cNvSpPr>
          <p:nvPr/>
        </p:nvSpPr>
        <p:spPr bwMode="auto">
          <a:xfrm>
            <a:off x="4613940" y="2836864"/>
            <a:ext cx="113069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SzPct val="10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SzPct val="8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SzPct val="140000"/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CA" altLang="en-US" sz="1400" b="1">
                <a:solidFill>
                  <a:srgbClr val="000000"/>
                </a:solidFill>
                <a:latin typeface="Nimbus Roman No9 L" charset="0"/>
              </a:rPr>
              <a:t>PAGE TABLE</a:t>
            </a:r>
            <a:endParaRPr lang="en-CA" altLang="en-US" sz="1400" b="1">
              <a:latin typeface="Times New Roman" pitchFamily="18" charset="0"/>
            </a:endParaRPr>
          </a:p>
        </p:txBody>
      </p:sp>
      <p:sp>
        <p:nvSpPr>
          <p:cNvPr id="13369" name="Rectangle 57"/>
          <p:cNvSpPr>
            <a:spLocks noChangeArrowheads="1"/>
          </p:cNvSpPr>
          <p:nvPr/>
        </p:nvSpPr>
        <p:spPr bwMode="auto">
          <a:xfrm>
            <a:off x="6854473" y="5568951"/>
            <a:ext cx="96661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SzPct val="10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SzPct val="8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SzPct val="140000"/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CA" altLang="en-US" sz="1400" b="1">
                <a:solidFill>
                  <a:srgbClr val="000000"/>
                </a:solidFill>
                <a:latin typeface="Nimbus Roman No9 L" charset="0"/>
              </a:rPr>
              <a:t>Page frame</a:t>
            </a:r>
            <a:endParaRPr lang="en-CA" altLang="en-US" sz="1400" b="1">
              <a:latin typeface="Times New Roman" pitchFamily="18" charset="0"/>
            </a:endParaRPr>
          </a:p>
        </p:txBody>
      </p:sp>
      <p:sp>
        <p:nvSpPr>
          <p:cNvPr id="13370" name="Freeform 58"/>
          <p:cNvSpPr>
            <a:spLocks/>
          </p:cNvSpPr>
          <p:nvPr/>
        </p:nvSpPr>
        <p:spPr bwMode="auto">
          <a:xfrm>
            <a:off x="4461934" y="5276850"/>
            <a:ext cx="328084" cy="77788"/>
          </a:xfrm>
          <a:custGeom>
            <a:avLst/>
            <a:gdLst>
              <a:gd name="T0" fmla="*/ 246063 w 16"/>
              <a:gd name="T1" fmla="*/ 0 h 5"/>
              <a:gd name="T2" fmla="*/ 230684 w 16"/>
              <a:gd name="T3" fmla="*/ 15558 h 5"/>
              <a:gd name="T4" fmla="*/ 230684 w 16"/>
              <a:gd name="T5" fmla="*/ 31115 h 5"/>
              <a:gd name="T6" fmla="*/ 215305 w 16"/>
              <a:gd name="T7" fmla="*/ 31115 h 5"/>
              <a:gd name="T8" fmla="*/ 215305 w 16"/>
              <a:gd name="T9" fmla="*/ 31115 h 5"/>
              <a:gd name="T10" fmla="*/ 199926 w 16"/>
              <a:gd name="T11" fmla="*/ 31115 h 5"/>
              <a:gd name="T12" fmla="*/ 169168 w 16"/>
              <a:gd name="T13" fmla="*/ 31115 h 5"/>
              <a:gd name="T14" fmla="*/ 123032 w 16"/>
              <a:gd name="T15" fmla="*/ 31115 h 5"/>
              <a:gd name="T16" fmla="*/ 76895 w 16"/>
              <a:gd name="T17" fmla="*/ 31115 h 5"/>
              <a:gd name="T18" fmla="*/ 46137 w 16"/>
              <a:gd name="T19" fmla="*/ 31115 h 5"/>
              <a:gd name="T20" fmla="*/ 30758 w 16"/>
              <a:gd name="T21" fmla="*/ 31115 h 5"/>
              <a:gd name="T22" fmla="*/ 30758 w 16"/>
              <a:gd name="T23" fmla="*/ 31115 h 5"/>
              <a:gd name="T24" fmla="*/ 15379 w 16"/>
              <a:gd name="T25" fmla="*/ 46673 h 5"/>
              <a:gd name="T26" fmla="*/ 15379 w 16"/>
              <a:gd name="T27" fmla="*/ 62230 h 5"/>
              <a:gd name="T28" fmla="*/ 0 w 16"/>
              <a:gd name="T29" fmla="*/ 77788 h 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6"/>
              <a:gd name="T46" fmla="*/ 0 h 5"/>
              <a:gd name="T47" fmla="*/ 16 w 16"/>
              <a:gd name="T48" fmla="*/ 5 h 5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6" h="5">
                <a:moveTo>
                  <a:pt x="16" y="0"/>
                </a:moveTo>
                <a:lnTo>
                  <a:pt x="15" y="1"/>
                </a:lnTo>
                <a:lnTo>
                  <a:pt x="15" y="2"/>
                </a:lnTo>
                <a:lnTo>
                  <a:pt x="14" y="2"/>
                </a:lnTo>
                <a:lnTo>
                  <a:pt x="13" y="2"/>
                </a:lnTo>
                <a:lnTo>
                  <a:pt x="11" y="2"/>
                </a:lnTo>
                <a:lnTo>
                  <a:pt x="8" y="2"/>
                </a:lnTo>
                <a:lnTo>
                  <a:pt x="5" y="2"/>
                </a:lnTo>
                <a:lnTo>
                  <a:pt x="3" y="2"/>
                </a:lnTo>
                <a:lnTo>
                  <a:pt x="2" y="2"/>
                </a:lnTo>
                <a:lnTo>
                  <a:pt x="1" y="3"/>
                </a:lnTo>
                <a:lnTo>
                  <a:pt x="1" y="4"/>
                </a:lnTo>
                <a:lnTo>
                  <a:pt x="0" y="5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400" b="1"/>
          </a:p>
        </p:txBody>
      </p:sp>
      <p:sp>
        <p:nvSpPr>
          <p:cNvPr id="13371" name="Freeform 59"/>
          <p:cNvSpPr>
            <a:spLocks/>
          </p:cNvSpPr>
          <p:nvPr/>
        </p:nvSpPr>
        <p:spPr bwMode="auto">
          <a:xfrm>
            <a:off x="4114800" y="5276850"/>
            <a:ext cx="347133" cy="77788"/>
          </a:xfrm>
          <a:custGeom>
            <a:avLst/>
            <a:gdLst>
              <a:gd name="T0" fmla="*/ 0 w 17"/>
              <a:gd name="T1" fmla="*/ 0 h 5"/>
              <a:gd name="T2" fmla="*/ 15315 w 17"/>
              <a:gd name="T3" fmla="*/ 15558 h 5"/>
              <a:gd name="T4" fmla="*/ 30629 w 17"/>
              <a:gd name="T5" fmla="*/ 31115 h 5"/>
              <a:gd name="T6" fmla="*/ 30629 w 17"/>
              <a:gd name="T7" fmla="*/ 31115 h 5"/>
              <a:gd name="T8" fmla="*/ 45944 w 17"/>
              <a:gd name="T9" fmla="*/ 31115 h 5"/>
              <a:gd name="T10" fmla="*/ 45944 w 17"/>
              <a:gd name="T11" fmla="*/ 31115 h 5"/>
              <a:gd name="T12" fmla="*/ 91888 w 17"/>
              <a:gd name="T13" fmla="*/ 31115 h 5"/>
              <a:gd name="T14" fmla="*/ 137832 w 17"/>
              <a:gd name="T15" fmla="*/ 31115 h 5"/>
              <a:gd name="T16" fmla="*/ 168462 w 17"/>
              <a:gd name="T17" fmla="*/ 31115 h 5"/>
              <a:gd name="T18" fmla="*/ 214406 w 17"/>
              <a:gd name="T19" fmla="*/ 31115 h 5"/>
              <a:gd name="T20" fmla="*/ 214406 w 17"/>
              <a:gd name="T21" fmla="*/ 31115 h 5"/>
              <a:gd name="T22" fmla="*/ 229721 w 17"/>
              <a:gd name="T23" fmla="*/ 31115 h 5"/>
              <a:gd name="T24" fmla="*/ 229721 w 17"/>
              <a:gd name="T25" fmla="*/ 46673 h 5"/>
              <a:gd name="T26" fmla="*/ 245035 w 17"/>
              <a:gd name="T27" fmla="*/ 62230 h 5"/>
              <a:gd name="T28" fmla="*/ 260350 w 17"/>
              <a:gd name="T29" fmla="*/ 77788 h 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7"/>
              <a:gd name="T46" fmla="*/ 0 h 5"/>
              <a:gd name="T47" fmla="*/ 17 w 17"/>
              <a:gd name="T48" fmla="*/ 5 h 5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7" h="5">
                <a:moveTo>
                  <a:pt x="0" y="0"/>
                </a:moveTo>
                <a:lnTo>
                  <a:pt x="1" y="1"/>
                </a:lnTo>
                <a:lnTo>
                  <a:pt x="2" y="2"/>
                </a:lnTo>
                <a:lnTo>
                  <a:pt x="3" y="2"/>
                </a:lnTo>
                <a:lnTo>
                  <a:pt x="6" y="2"/>
                </a:lnTo>
                <a:lnTo>
                  <a:pt x="9" y="2"/>
                </a:lnTo>
                <a:lnTo>
                  <a:pt x="11" y="2"/>
                </a:lnTo>
                <a:lnTo>
                  <a:pt x="14" y="2"/>
                </a:lnTo>
                <a:lnTo>
                  <a:pt x="15" y="2"/>
                </a:lnTo>
                <a:lnTo>
                  <a:pt x="15" y="3"/>
                </a:lnTo>
                <a:lnTo>
                  <a:pt x="16" y="4"/>
                </a:lnTo>
                <a:lnTo>
                  <a:pt x="17" y="5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400" b="1"/>
          </a:p>
        </p:txBody>
      </p:sp>
      <p:sp>
        <p:nvSpPr>
          <p:cNvPr id="13372" name="Freeform 60"/>
          <p:cNvSpPr>
            <a:spLocks/>
          </p:cNvSpPr>
          <p:nvPr/>
        </p:nvSpPr>
        <p:spPr bwMode="auto">
          <a:xfrm>
            <a:off x="5526618" y="5292725"/>
            <a:ext cx="696383" cy="76200"/>
          </a:xfrm>
          <a:custGeom>
            <a:avLst/>
            <a:gdLst>
              <a:gd name="T0" fmla="*/ 522287 w 34"/>
              <a:gd name="T1" fmla="*/ 0 h 5"/>
              <a:gd name="T2" fmla="*/ 506926 w 34"/>
              <a:gd name="T3" fmla="*/ 15240 h 5"/>
              <a:gd name="T4" fmla="*/ 491564 w 34"/>
              <a:gd name="T5" fmla="*/ 15240 h 5"/>
              <a:gd name="T6" fmla="*/ 476203 w 34"/>
              <a:gd name="T7" fmla="*/ 15240 h 5"/>
              <a:gd name="T8" fmla="*/ 476203 w 34"/>
              <a:gd name="T9" fmla="*/ 15240 h 5"/>
              <a:gd name="T10" fmla="*/ 337950 w 34"/>
              <a:gd name="T11" fmla="*/ 15240 h 5"/>
              <a:gd name="T12" fmla="*/ 261144 w 34"/>
              <a:gd name="T13" fmla="*/ 15240 h 5"/>
              <a:gd name="T14" fmla="*/ 199698 w 34"/>
              <a:gd name="T15" fmla="*/ 15240 h 5"/>
              <a:gd name="T16" fmla="*/ 46084 w 34"/>
              <a:gd name="T17" fmla="*/ 15240 h 5"/>
              <a:gd name="T18" fmla="*/ 46084 w 34"/>
              <a:gd name="T19" fmla="*/ 15240 h 5"/>
              <a:gd name="T20" fmla="*/ 46084 w 34"/>
              <a:gd name="T21" fmla="*/ 15240 h 5"/>
              <a:gd name="T22" fmla="*/ 30723 w 34"/>
              <a:gd name="T23" fmla="*/ 30480 h 5"/>
              <a:gd name="T24" fmla="*/ 30723 w 34"/>
              <a:gd name="T25" fmla="*/ 45720 h 5"/>
              <a:gd name="T26" fmla="*/ 0 w 34"/>
              <a:gd name="T27" fmla="*/ 76200 h 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4"/>
              <a:gd name="T43" fmla="*/ 0 h 5"/>
              <a:gd name="T44" fmla="*/ 34 w 34"/>
              <a:gd name="T45" fmla="*/ 5 h 5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4" h="5">
                <a:moveTo>
                  <a:pt x="34" y="0"/>
                </a:moveTo>
                <a:lnTo>
                  <a:pt x="33" y="1"/>
                </a:lnTo>
                <a:lnTo>
                  <a:pt x="32" y="1"/>
                </a:lnTo>
                <a:lnTo>
                  <a:pt x="31" y="1"/>
                </a:lnTo>
                <a:lnTo>
                  <a:pt x="22" y="1"/>
                </a:lnTo>
                <a:lnTo>
                  <a:pt x="17" y="1"/>
                </a:lnTo>
                <a:lnTo>
                  <a:pt x="13" y="1"/>
                </a:lnTo>
                <a:lnTo>
                  <a:pt x="3" y="1"/>
                </a:lnTo>
                <a:lnTo>
                  <a:pt x="2" y="2"/>
                </a:lnTo>
                <a:lnTo>
                  <a:pt x="2" y="3"/>
                </a:lnTo>
                <a:lnTo>
                  <a:pt x="0" y="5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400" b="1"/>
          </a:p>
        </p:txBody>
      </p:sp>
      <p:sp>
        <p:nvSpPr>
          <p:cNvPr id="13373" name="Freeform 61"/>
          <p:cNvSpPr>
            <a:spLocks/>
          </p:cNvSpPr>
          <p:nvPr/>
        </p:nvSpPr>
        <p:spPr bwMode="auto">
          <a:xfrm>
            <a:off x="4851401" y="5292725"/>
            <a:ext cx="675217" cy="76200"/>
          </a:xfrm>
          <a:custGeom>
            <a:avLst/>
            <a:gdLst>
              <a:gd name="T0" fmla="*/ 0 w 33"/>
              <a:gd name="T1" fmla="*/ 0 h 5"/>
              <a:gd name="T2" fmla="*/ 15346 w 33"/>
              <a:gd name="T3" fmla="*/ 15240 h 5"/>
              <a:gd name="T4" fmla="*/ 15346 w 33"/>
              <a:gd name="T5" fmla="*/ 15240 h 5"/>
              <a:gd name="T6" fmla="*/ 30692 w 33"/>
              <a:gd name="T7" fmla="*/ 15240 h 5"/>
              <a:gd name="T8" fmla="*/ 30692 w 33"/>
              <a:gd name="T9" fmla="*/ 15240 h 5"/>
              <a:gd name="T10" fmla="*/ 46038 w 33"/>
              <a:gd name="T11" fmla="*/ 15240 h 5"/>
              <a:gd name="T12" fmla="*/ 184150 w 33"/>
              <a:gd name="T13" fmla="*/ 15240 h 5"/>
              <a:gd name="T14" fmla="*/ 260879 w 33"/>
              <a:gd name="T15" fmla="*/ 15240 h 5"/>
              <a:gd name="T16" fmla="*/ 322263 w 33"/>
              <a:gd name="T17" fmla="*/ 15240 h 5"/>
              <a:gd name="T18" fmla="*/ 475721 w 33"/>
              <a:gd name="T19" fmla="*/ 15240 h 5"/>
              <a:gd name="T20" fmla="*/ 475721 w 33"/>
              <a:gd name="T21" fmla="*/ 15240 h 5"/>
              <a:gd name="T22" fmla="*/ 475721 w 33"/>
              <a:gd name="T23" fmla="*/ 15240 h 5"/>
              <a:gd name="T24" fmla="*/ 491067 w 33"/>
              <a:gd name="T25" fmla="*/ 30480 h 5"/>
              <a:gd name="T26" fmla="*/ 491067 w 33"/>
              <a:gd name="T27" fmla="*/ 45720 h 5"/>
              <a:gd name="T28" fmla="*/ 506413 w 33"/>
              <a:gd name="T29" fmla="*/ 76200 h 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3"/>
              <a:gd name="T46" fmla="*/ 0 h 5"/>
              <a:gd name="T47" fmla="*/ 33 w 33"/>
              <a:gd name="T48" fmla="*/ 5 h 5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3" h="5">
                <a:moveTo>
                  <a:pt x="0" y="0"/>
                </a:moveTo>
                <a:lnTo>
                  <a:pt x="1" y="1"/>
                </a:lnTo>
                <a:lnTo>
                  <a:pt x="2" y="1"/>
                </a:lnTo>
                <a:lnTo>
                  <a:pt x="3" y="1"/>
                </a:lnTo>
                <a:lnTo>
                  <a:pt x="12" y="1"/>
                </a:lnTo>
                <a:lnTo>
                  <a:pt x="17" y="1"/>
                </a:lnTo>
                <a:lnTo>
                  <a:pt x="21" y="1"/>
                </a:lnTo>
                <a:lnTo>
                  <a:pt x="31" y="1"/>
                </a:lnTo>
                <a:lnTo>
                  <a:pt x="32" y="2"/>
                </a:lnTo>
                <a:lnTo>
                  <a:pt x="32" y="3"/>
                </a:lnTo>
                <a:lnTo>
                  <a:pt x="33" y="5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400" b="1"/>
          </a:p>
        </p:txBody>
      </p:sp>
      <p:sp>
        <p:nvSpPr>
          <p:cNvPr id="13374" name="Freeform 62"/>
          <p:cNvSpPr>
            <a:spLocks/>
          </p:cNvSpPr>
          <p:nvPr/>
        </p:nvSpPr>
        <p:spPr bwMode="auto">
          <a:xfrm>
            <a:off x="5505451" y="3741738"/>
            <a:ext cx="42333" cy="31750"/>
          </a:xfrm>
          <a:custGeom>
            <a:avLst/>
            <a:gdLst>
              <a:gd name="T0" fmla="*/ 15875 w 20"/>
              <a:gd name="T1" fmla="*/ 15875 h 20"/>
              <a:gd name="T2" fmla="*/ 31750 w 20"/>
              <a:gd name="T3" fmla="*/ 15875 h 20"/>
              <a:gd name="T4" fmla="*/ 31750 w 20"/>
              <a:gd name="T5" fmla="*/ 0 h 20"/>
              <a:gd name="T6" fmla="*/ 15875 w 20"/>
              <a:gd name="T7" fmla="*/ 0 h 20"/>
              <a:gd name="T8" fmla="*/ 0 w 20"/>
              <a:gd name="T9" fmla="*/ 0 h 20"/>
              <a:gd name="T10" fmla="*/ 0 w 20"/>
              <a:gd name="T11" fmla="*/ 15875 h 20"/>
              <a:gd name="T12" fmla="*/ 0 w 20"/>
              <a:gd name="T13" fmla="*/ 31750 h 20"/>
              <a:gd name="T14" fmla="*/ 15875 w 20"/>
              <a:gd name="T15" fmla="*/ 31750 h 20"/>
              <a:gd name="T16" fmla="*/ 31750 w 20"/>
              <a:gd name="T17" fmla="*/ 31750 h 20"/>
              <a:gd name="T18" fmla="*/ 31750 w 20"/>
              <a:gd name="T19" fmla="*/ 15875 h 20"/>
              <a:gd name="T20" fmla="*/ 15875 w 20"/>
              <a:gd name="T21" fmla="*/ 15875 h 2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"/>
              <a:gd name="T34" fmla="*/ 0 h 20"/>
              <a:gd name="T35" fmla="*/ 20 w 20"/>
              <a:gd name="T36" fmla="*/ 20 h 2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" h="20">
                <a:moveTo>
                  <a:pt x="10" y="10"/>
                </a:moveTo>
                <a:lnTo>
                  <a:pt x="20" y="10"/>
                </a:lnTo>
                <a:lnTo>
                  <a:pt x="20" y="0"/>
                </a:lnTo>
                <a:lnTo>
                  <a:pt x="10" y="0"/>
                </a:lnTo>
                <a:lnTo>
                  <a:pt x="0" y="0"/>
                </a:lnTo>
                <a:lnTo>
                  <a:pt x="0" y="10"/>
                </a:lnTo>
                <a:lnTo>
                  <a:pt x="0" y="20"/>
                </a:lnTo>
                <a:lnTo>
                  <a:pt x="10" y="20"/>
                </a:lnTo>
                <a:lnTo>
                  <a:pt x="20" y="20"/>
                </a:lnTo>
                <a:lnTo>
                  <a:pt x="20" y="10"/>
                </a:lnTo>
                <a:lnTo>
                  <a:pt x="10" y="1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1400" b="1"/>
          </a:p>
        </p:txBody>
      </p:sp>
      <p:sp>
        <p:nvSpPr>
          <p:cNvPr id="13375" name="Freeform 63"/>
          <p:cNvSpPr>
            <a:spLocks/>
          </p:cNvSpPr>
          <p:nvPr/>
        </p:nvSpPr>
        <p:spPr bwMode="auto">
          <a:xfrm>
            <a:off x="5526618" y="3741739"/>
            <a:ext cx="21167" cy="15875"/>
          </a:xfrm>
          <a:custGeom>
            <a:avLst/>
            <a:gdLst>
              <a:gd name="T0" fmla="*/ 15875 w 1"/>
              <a:gd name="T1" fmla="*/ 0 h 1"/>
              <a:gd name="T2" fmla="*/ 0 w 1"/>
              <a:gd name="T3" fmla="*/ 0 h 1"/>
              <a:gd name="T4" fmla="*/ 0 w 1"/>
              <a:gd name="T5" fmla="*/ 0 h 1"/>
              <a:gd name="T6" fmla="*/ 0 w 1"/>
              <a:gd name="T7" fmla="*/ 15875 h 1"/>
              <a:gd name="T8" fmla="*/ 15875 w 1"/>
              <a:gd name="T9" fmla="*/ 0 h 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"/>
              <a:gd name="T16" fmla="*/ 0 h 1"/>
              <a:gd name="T17" fmla="*/ 1 w 1"/>
              <a:gd name="T18" fmla="*/ 1 h 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" h="1">
                <a:moveTo>
                  <a:pt x="1" y="0"/>
                </a:moveTo>
                <a:lnTo>
                  <a:pt x="0" y="0"/>
                </a:lnTo>
                <a:lnTo>
                  <a:pt x="0" y="1"/>
                </a:lnTo>
                <a:lnTo>
                  <a:pt x="1" y="0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400" b="1"/>
          </a:p>
        </p:txBody>
      </p:sp>
      <p:sp>
        <p:nvSpPr>
          <p:cNvPr id="13376" name="Freeform 64"/>
          <p:cNvSpPr>
            <a:spLocks/>
          </p:cNvSpPr>
          <p:nvPr/>
        </p:nvSpPr>
        <p:spPr bwMode="auto">
          <a:xfrm>
            <a:off x="5505451" y="3833813"/>
            <a:ext cx="42333" cy="31750"/>
          </a:xfrm>
          <a:custGeom>
            <a:avLst/>
            <a:gdLst>
              <a:gd name="T0" fmla="*/ 15875 w 20"/>
              <a:gd name="T1" fmla="*/ 15875 h 20"/>
              <a:gd name="T2" fmla="*/ 31750 w 20"/>
              <a:gd name="T3" fmla="*/ 15875 h 20"/>
              <a:gd name="T4" fmla="*/ 31750 w 20"/>
              <a:gd name="T5" fmla="*/ 0 h 20"/>
              <a:gd name="T6" fmla="*/ 15875 w 20"/>
              <a:gd name="T7" fmla="*/ 0 h 20"/>
              <a:gd name="T8" fmla="*/ 0 w 20"/>
              <a:gd name="T9" fmla="*/ 0 h 20"/>
              <a:gd name="T10" fmla="*/ 0 w 20"/>
              <a:gd name="T11" fmla="*/ 15875 h 20"/>
              <a:gd name="T12" fmla="*/ 0 w 20"/>
              <a:gd name="T13" fmla="*/ 31750 h 20"/>
              <a:gd name="T14" fmla="*/ 15875 w 20"/>
              <a:gd name="T15" fmla="*/ 31750 h 20"/>
              <a:gd name="T16" fmla="*/ 31750 w 20"/>
              <a:gd name="T17" fmla="*/ 31750 h 20"/>
              <a:gd name="T18" fmla="*/ 31750 w 20"/>
              <a:gd name="T19" fmla="*/ 15875 h 20"/>
              <a:gd name="T20" fmla="*/ 15875 w 20"/>
              <a:gd name="T21" fmla="*/ 15875 h 2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"/>
              <a:gd name="T34" fmla="*/ 0 h 20"/>
              <a:gd name="T35" fmla="*/ 20 w 20"/>
              <a:gd name="T36" fmla="*/ 20 h 2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" h="20">
                <a:moveTo>
                  <a:pt x="10" y="10"/>
                </a:moveTo>
                <a:lnTo>
                  <a:pt x="20" y="10"/>
                </a:lnTo>
                <a:lnTo>
                  <a:pt x="20" y="0"/>
                </a:lnTo>
                <a:lnTo>
                  <a:pt x="10" y="0"/>
                </a:lnTo>
                <a:lnTo>
                  <a:pt x="0" y="0"/>
                </a:lnTo>
                <a:lnTo>
                  <a:pt x="0" y="10"/>
                </a:lnTo>
                <a:lnTo>
                  <a:pt x="0" y="20"/>
                </a:lnTo>
                <a:lnTo>
                  <a:pt x="10" y="20"/>
                </a:lnTo>
                <a:lnTo>
                  <a:pt x="20" y="20"/>
                </a:lnTo>
                <a:lnTo>
                  <a:pt x="20" y="10"/>
                </a:lnTo>
                <a:lnTo>
                  <a:pt x="10" y="1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1400" b="1"/>
          </a:p>
        </p:txBody>
      </p:sp>
      <p:sp>
        <p:nvSpPr>
          <p:cNvPr id="13377" name="Freeform 65"/>
          <p:cNvSpPr>
            <a:spLocks/>
          </p:cNvSpPr>
          <p:nvPr/>
        </p:nvSpPr>
        <p:spPr bwMode="auto">
          <a:xfrm>
            <a:off x="5526618" y="3833814"/>
            <a:ext cx="21167" cy="15875"/>
          </a:xfrm>
          <a:custGeom>
            <a:avLst/>
            <a:gdLst>
              <a:gd name="T0" fmla="*/ 15875 w 1"/>
              <a:gd name="T1" fmla="*/ 0 h 1"/>
              <a:gd name="T2" fmla="*/ 0 w 1"/>
              <a:gd name="T3" fmla="*/ 0 h 1"/>
              <a:gd name="T4" fmla="*/ 0 w 1"/>
              <a:gd name="T5" fmla="*/ 0 h 1"/>
              <a:gd name="T6" fmla="*/ 0 w 1"/>
              <a:gd name="T7" fmla="*/ 15875 h 1"/>
              <a:gd name="T8" fmla="*/ 15875 w 1"/>
              <a:gd name="T9" fmla="*/ 0 h 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"/>
              <a:gd name="T16" fmla="*/ 0 h 1"/>
              <a:gd name="T17" fmla="*/ 1 w 1"/>
              <a:gd name="T18" fmla="*/ 1 h 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" h="1">
                <a:moveTo>
                  <a:pt x="1" y="0"/>
                </a:moveTo>
                <a:lnTo>
                  <a:pt x="0" y="0"/>
                </a:lnTo>
                <a:lnTo>
                  <a:pt x="0" y="1"/>
                </a:lnTo>
                <a:lnTo>
                  <a:pt x="1" y="0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400" b="1"/>
          </a:p>
        </p:txBody>
      </p:sp>
      <p:sp>
        <p:nvSpPr>
          <p:cNvPr id="13378" name="Freeform 66"/>
          <p:cNvSpPr>
            <a:spLocks/>
          </p:cNvSpPr>
          <p:nvPr/>
        </p:nvSpPr>
        <p:spPr bwMode="auto">
          <a:xfrm>
            <a:off x="5505451" y="3925888"/>
            <a:ext cx="42333" cy="31750"/>
          </a:xfrm>
          <a:custGeom>
            <a:avLst/>
            <a:gdLst>
              <a:gd name="T0" fmla="*/ 15875 w 20"/>
              <a:gd name="T1" fmla="*/ 15875 h 20"/>
              <a:gd name="T2" fmla="*/ 31750 w 20"/>
              <a:gd name="T3" fmla="*/ 15875 h 20"/>
              <a:gd name="T4" fmla="*/ 31750 w 20"/>
              <a:gd name="T5" fmla="*/ 0 h 20"/>
              <a:gd name="T6" fmla="*/ 15875 w 20"/>
              <a:gd name="T7" fmla="*/ 0 h 20"/>
              <a:gd name="T8" fmla="*/ 0 w 20"/>
              <a:gd name="T9" fmla="*/ 0 h 20"/>
              <a:gd name="T10" fmla="*/ 0 w 20"/>
              <a:gd name="T11" fmla="*/ 15875 h 20"/>
              <a:gd name="T12" fmla="*/ 0 w 20"/>
              <a:gd name="T13" fmla="*/ 31750 h 20"/>
              <a:gd name="T14" fmla="*/ 15875 w 20"/>
              <a:gd name="T15" fmla="*/ 31750 h 20"/>
              <a:gd name="T16" fmla="*/ 31750 w 20"/>
              <a:gd name="T17" fmla="*/ 31750 h 20"/>
              <a:gd name="T18" fmla="*/ 31750 w 20"/>
              <a:gd name="T19" fmla="*/ 15875 h 20"/>
              <a:gd name="T20" fmla="*/ 15875 w 20"/>
              <a:gd name="T21" fmla="*/ 15875 h 2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"/>
              <a:gd name="T34" fmla="*/ 0 h 20"/>
              <a:gd name="T35" fmla="*/ 20 w 20"/>
              <a:gd name="T36" fmla="*/ 20 h 2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" h="20">
                <a:moveTo>
                  <a:pt x="10" y="10"/>
                </a:moveTo>
                <a:lnTo>
                  <a:pt x="20" y="10"/>
                </a:lnTo>
                <a:lnTo>
                  <a:pt x="20" y="0"/>
                </a:lnTo>
                <a:lnTo>
                  <a:pt x="10" y="0"/>
                </a:lnTo>
                <a:lnTo>
                  <a:pt x="0" y="0"/>
                </a:lnTo>
                <a:lnTo>
                  <a:pt x="0" y="10"/>
                </a:lnTo>
                <a:lnTo>
                  <a:pt x="0" y="20"/>
                </a:lnTo>
                <a:lnTo>
                  <a:pt x="10" y="20"/>
                </a:lnTo>
                <a:lnTo>
                  <a:pt x="20" y="20"/>
                </a:lnTo>
                <a:lnTo>
                  <a:pt x="20" y="10"/>
                </a:lnTo>
                <a:lnTo>
                  <a:pt x="10" y="1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1400" b="1"/>
          </a:p>
        </p:txBody>
      </p:sp>
      <p:sp>
        <p:nvSpPr>
          <p:cNvPr id="13379" name="Freeform 67"/>
          <p:cNvSpPr>
            <a:spLocks/>
          </p:cNvSpPr>
          <p:nvPr/>
        </p:nvSpPr>
        <p:spPr bwMode="auto">
          <a:xfrm>
            <a:off x="5526618" y="3925888"/>
            <a:ext cx="21167" cy="15875"/>
          </a:xfrm>
          <a:custGeom>
            <a:avLst/>
            <a:gdLst>
              <a:gd name="T0" fmla="*/ 15875 w 1"/>
              <a:gd name="T1" fmla="*/ 0 h 1"/>
              <a:gd name="T2" fmla="*/ 0 w 1"/>
              <a:gd name="T3" fmla="*/ 0 h 1"/>
              <a:gd name="T4" fmla="*/ 0 w 1"/>
              <a:gd name="T5" fmla="*/ 0 h 1"/>
              <a:gd name="T6" fmla="*/ 0 w 1"/>
              <a:gd name="T7" fmla="*/ 15875 h 1"/>
              <a:gd name="T8" fmla="*/ 15875 w 1"/>
              <a:gd name="T9" fmla="*/ 0 h 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"/>
              <a:gd name="T16" fmla="*/ 0 h 1"/>
              <a:gd name="T17" fmla="*/ 1 w 1"/>
              <a:gd name="T18" fmla="*/ 1 h 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" h="1">
                <a:moveTo>
                  <a:pt x="1" y="0"/>
                </a:moveTo>
                <a:lnTo>
                  <a:pt x="0" y="0"/>
                </a:lnTo>
                <a:lnTo>
                  <a:pt x="0" y="1"/>
                </a:lnTo>
                <a:lnTo>
                  <a:pt x="1" y="0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400" b="1"/>
          </a:p>
        </p:txBody>
      </p:sp>
      <p:sp>
        <p:nvSpPr>
          <p:cNvPr id="13380" name="Freeform 68"/>
          <p:cNvSpPr>
            <a:spLocks/>
          </p:cNvSpPr>
          <p:nvPr/>
        </p:nvSpPr>
        <p:spPr bwMode="auto">
          <a:xfrm>
            <a:off x="5505451" y="4540250"/>
            <a:ext cx="42333" cy="31750"/>
          </a:xfrm>
          <a:custGeom>
            <a:avLst/>
            <a:gdLst>
              <a:gd name="T0" fmla="*/ 15875 w 20"/>
              <a:gd name="T1" fmla="*/ 15875 h 20"/>
              <a:gd name="T2" fmla="*/ 31750 w 20"/>
              <a:gd name="T3" fmla="*/ 15875 h 20"/>
              <a:gd name="T4" fmla="*/ 31750 w 20"/>
              <a:gd name="T5" fmla="*/ 0 h 20"/>
              <a:gd name="T6" fmla="*/ 15875 w 20"/>
              <a:gd name="T7" fmla="*/ 0 h 20"/>
              <a:gd name="T8" fmla="*/ 0 w 20"/>
              <a:gd name="T9" fmla="*/ 0 h 20"/>
              <a:gd name="T10" fmla="*/ 0 w 20"/>
              <a:gd name="T11" fmla="*/ 15875 h 20"/>
              <a:gd name="T12" fmla="*/ 0 w 20"/>
              <a:gd name="T13" fmla="*/ 31750 h 20"/>
              <a:gd name="T14" fmla="*/ 15875 w 20"/>
              <a:gd name="T15" fmla="*/ 31750 h 20"/>
              <a:gd name="T16" fmla="*/ 31750 w 20"/>
              <a:gd name="T17" fmla="*/ 31750 h 20"/>
              <a:gd name="T18" fmla="*/ 31750 w 20"/>
              <a:gd name="T19" fmla="*/ 15875 h 20"/>
              <a:gd name="T20" fmla="*/ 15875 w 20"/>
              <a:gd name="T21" fmla="*/ 15875 h 2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"/>
              <a:gd name="T34" fmla="*/ 0 h 20"/>
              <a:gd name="T35" fmla="*/ 20 w 20"/>
              <a:gd name="T36" fmla="*/ 20 h 2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" h="20">
                <a:moveTo>
                  <a:pt x="10" y="10"/>
                </a:moveTo>
                <a:lnTo>
                  <a:pt x="20" y="10"/>
                </a:lnTo>
                <a:lnTo>
                  <a:pt x="20" y="0"/>
                </a:lnTo>
                <a:lnTo>
                  <a:pt x="10" y="0"/>
                </a:lnTo>
                <a:lnTo>
                  <a:pt x="0" y="0"/>
                </a:lnTo>
                <a:lnTo>
                  <a:pt x="0" y="10"/>
                </a:lnTo>
                <a:lnTo>
                  <a:pt x="0" y="20"/>
                </a:lnTo>
                <a:lnTo>
                  <a:pt x="10" y="20"/>
                </a:lnTo>
                <a:lnTo>
                  <a:pt x="20" y="20"/>
                </a:lnTo>
                <a:lnTo>
                  <a:pt x="20" y="10"/>
                </a:lnTo>
                <a:lnTo>
                  <a:pt x="10" y="1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1400" b="1"/>
          </a:p>
        </p:txBody>
      </p:sp>
      <p:sp>
        <p:nvSpPr>
          <p:cNvPr id="13381" name="Freeform 69"/>
          <p:cNvSpPr>
            <a:spLocks/>
          </p:cNvSpPr>
          <p:nvPr/>
        </p:nvSpPr>
        <p:spPr bwMode="auto">
          <a:xfrm>
            <a:off x="5505451" y="4540251"/>
            <a:ext cx="21167" cy="15875"/>
          </a:xfrm>
          <a:custGeom>
            <a:avLst/>
            <a:gdLst>
              <a:gd name="T0" fmla="*/ 15875 w 1"/>
              <a:gd name="T1" fmla="*/ 0 h 1"/>
              <a:gd name="T2" fmla="*/ 0 w 1"/>
              <a:gd name="T3" fmla="*/ 0 h 1"/>
              <a:gd name="T4" fmla="*/ 0 w 1"/>
              <a:gd name="T5" fmla="*/ 0 h 1"/>
              <a:gd name="T6" fmla="*/ 0 w 1"/>
              <a:gd name="T7" fmla="*/ 15875 h 1"/>
              <a:gd name="T8" fmla="*/ 15875 w 1"/>
              <a:gd name="T9" fmla="*/ 0 h 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"/>
              <a:gd name="T16" fmla="*/ 0 h 1"/>
              <a:gd name="T17" fmla="*/ 1 w 1"/>
              <a:gd name="T18" fmla="*/ 1 h 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" h="1">
                <a:moveTo>
                  <a:pt x="1" y="0"/>
                </a:moveTo>
                <a:lnTo>
                  <a:pt x="0" y="0"/>
                </a:lnTo>
                <a:lnTo>
                  <a:pt x="0" y="1"/>
                </a:lnTo>
                <a:lnTo>
                  <a:pt x="1" y="0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400" b="1"/>
          </a:p>
        </p:txBody>
      </p:sp>
      <p:sp>
        <p:nvSpPr>
          <p:cNvPr id="13382" name="Freeform 70"/>
          <p:cNvSpPr>
            <a:spLocks/>
          </p:cNvSpPr>
          <p:nvPr/>
        </p:nvSpPr>
        <p:spPr bwMode="auto">
          <a:xfrm>
            <a:off x="5505451" y="4618038"/>
            <a:ext cx="42333" cy="30162"/>
          </a:xfrm>
          <a:custGeom>
            <a:avLst/>
            <a:gdLst>
              <a:gd name="T0" fmla="*/ 15875 w 20"/>
              <a:gd name="T1" fmla="*/ 14287 h 19"/>
              <a:gd name="T2" fmla="*/ 31750 w 20"/>
              <a:gd name="T3" fmla="*/ 14287 h 19"/>
              <a:gd name="T4" fmla="*/ 31750 w 20"/>
              <a:gd name="T5" fmla="*/ 0 h 19"/>
              <a:gd name="T6" fmla="*/ 15875 w 20"/>
              <a:gd name="T7" fmla="*/ 0 h 19"/>
              <a:gd name="T8" fmla="*/ 0 w 20"/>
              <a:gd name="T9" fmla="*/ 0 h 19"/>
              <a:gd name="T10" fmla="*/ 0 w 20"/>
              <a:gd name="T11" fmla="*/ 14287 h 19"/>
              <a:gd name="T12" fmla="*/ 0 w 20"/>
              <a:gd name="T13" fmla="*/ 30162 h 19"/>
              <a:gd name="T14" fmla="*/ 15875 w 20"/>
              <a:gd name="T15" fmla="*/ 30162 h 19"/>
              <a:gd name="T16" fmla="*/ 31750 w 20"/>
              <a:gd name="T17" fmla="*/ 30162 h 19"/>
              <a:gd name="T18" fmla="*/ 31750 w 20"/>
              <a:gd name="T19" fmla="*/ 14287 h 19"/>
              <a:gd name="T20" fmla="*/ 15875 w 20"/>
              <a:gd name="T21" fmla="*/ 14287 h 1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"/>
              <a:gd name="T34" fmla="*/ 0 h 19"/>
              <a:gd name="T35" fmla="*/ 20 w 20"/>
              <a:gd name="T36" fmla="*/ 19 h 1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" h="19">
                <a:moveTo>
                  <a:pt x="10" y="9"/>
                </a:moveTo>
                <a:lnTo>
                  <a:pt x="20" y="9"/>
                </a:lnTo>
                <a:lnTo>
                  <a:pt x="20" y="0"/>
                </a:lnTo>
                <a:lnTo>
                  <a:pt x="10" y="0"/>
                </a:lnTo>
                <a:lnTo>
                  <a:pt x="0" y="0"/>
                </a:lnTo>
                <a:lnTo>
                  <a:pt x="0" y="9"/>
                </a:lnTo>
                <a:lnTo>
                  <a:pt x="0" y="19"/>
                </a:lnTo>
                <a:lnTo>
                  <a:pt x="10" y="19"/>
                </a:lnTo>
                <a:lnTo>
                  <a:pt x="20" y="19"/>
                </a:lnTo>
                <a:lnTo>
                  <a:pt x="20" y="9"/>
                </a:lnTo>
                <a:lnTo>
                  <a:pt x="10" y="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1400" b="1"/>
          </a:p>
        </p:txBody>
      </p:sp>
      <p:sp>
        <p:nvSpPr>
          <p:cNvPr id="13383" name="Freeform 71"/>
          <p:cNvSpPr>
            <a:spLocks/>
          </p:cNvSpPr>
          <p:nvPr/>
        </p:nvSpPr>
        <p:spPr bwMode="auto">
          <a:xfrm>
            <a:off x="5505451" y="4632326"/>
            <a:ext cx="21167" cy="15875"/>
          </a:xfrm>
          <a:custGeom>
            <a:avLst/>
            <a:gdLst>
              <a:gd name="T0" fmla="*/ 15875 w 1"/>
              <a:gd name="T1" fmla="*/ 0 h 1"/>
              <a:gd name="T2" fmla="*/ 0 w 1"/>
              <a:gd name="T3" fmla="*/ 0 h 1"/>
              <a:gd name="T4" fmla="*/ 0 w 1"/>
              <a:gd name="T5" fmla="*/ 0 h 1"/>
              <a:gd name="T6" fmla="*/ 0 w 1"/>
              <a:gd name="T7" fmla="*/ 15875 h 1"/>
              <a:gd name="T8" fmla="*/ 15875 w 1"/>
              <a:gd name="T9" fmla="*/ 0 h 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"/>
              <a:gd name="T16" fmla="*/ 0 h 1"/>
              <a:gd name="T17" fmla="*/ 1 w 1"/>
              <a:gd name="T18" fmla="*/ 1 h 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" h="1">
                <a:moveTo>
                  <a:pt x="1" y="0"/>
                </a:moveTo>
                <a:lnTo>
                  <a:pt x="0" y="0"/>
                </a:lnTo>
                <a:lnTo>
                  <a:pt x="0" y="1"/>
                </a:lnTo>
                <a:lnTo>
                  <a:pt x="1" y="0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400" b="1"/>
          </a:p>
        </p:txBody>
      </p:sp>
      <p:sp>
        <p:nvSpPr>
          <p:cNvPr id="13384" name="Freeform 72"/>
          <p:cNvSpPr>
            <a:spLocks/>
          </p:cNvSpPr>
          <p:nvPr/>
        </p:nvSpPr>
        <p:spPr bwMode="auto">
          <a:xfrm>
            <a:off x="5505451" y="4710113"/>
            <a:ext cx="42333" cy="30162"/>
          </a:xfrm>
          <a:custGeom>
            <a:avLst/>
            <a:gdLst>
              <a:gd name="T0" fmla="*/ 15875 w 20"/>
              <a:gd name="T1" fmla="*/ 14287 h 19"/>
              <a:gd name="T2" fmla="*/ 31750 w 20"/>
              <a:gd name="T3" fmla="*/ 14287 h 19"/>
              <a:gd name="T4" fmla="*/ 31750 w 20"/>
              <a:gd name="T5" fmla="*/ 0 h 19"/>
              <a:gd name="T6" fmla="*/ 15875 w 20"/>
              <a:gd name="T7" fmla="*/ 0 h 19"/>
              <a:gd name="T8" fmla="*/ 0 w 20"/>
              <a:gd name="T9" fmla="*/ 0 h 19"/>
              <a:gd name="T10" fmla="*/ 0 w 20"/>
              <a:gd name="T11" fmla="*/ 14287 h 19"/>
              <a:gd name="T12" fmla="*/ 0 w 20"/>
              <a:gd name="T13" fmla="*/ 30162 h 19"/>
              <a:gd name="T14" fmla="*/ 15875 w 20"/>
              <a:gd name="T15" fmla="*/ 30162 h 19"/>
              <a:gd name="T16" fmla="*/ 31750 w 20"/>
              <a:gd name="T17" fmla="*/ 30162 h 19"/>
              <a:gd name="T18" fmla="*/ 31750 w 20"/>
              <a:gd name="T19" fmla="*/ 14287 h 19"/>
              <a:gd name="T20" fmla="*/ 15875 w 20"/>
              <a:gd name="T21" fmla="*/ 14287 h 1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"/>
              <a:gd name="T34" fmla="*/ 0 h 19"/>
              <a:gd name="T35" fmla="*/ 20 w 20"/>
              <a:gd name="T36" fmla="*/ 19 h 1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" h="19">
                <a:moveTo>
                  <a:pt x="10" y="9"/>
                </a:moveTo>
                <a:lnTo>
                  <a:pt x="20" y="9"/>
                </a:lnTo>
                <a:lnTo>
                  <a:pt x="20" y="0"/>
                </a:lnTo>
                <a:lnTo>
                  <a:pt x="10" y="0"/>
                </a:lnTo>
                <a:lnTo>
                  <a:pt x="0" y="0"/>
                </a:lnTo>
                <a:lnTo>
                  <a:pt x="0" y="9"/>
                </a:lnTo>
                <a:lnTo>
                  <a:pt x="0" y="19"/>
                </a:lnTo>
                <a:lnTo>
                  <a:pt x="10" y="19"/>
                </a:lnTo>
                <a:lnTo>
                  <a:pt x="20" y="19"/>
                </a:lnTo>
                <a:lnTo>
                  <a:pt x="20" y="9"/>
                </a:lnTo>
                <a:lnTo>
                  <a:pt x="10" y="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1400" b="1"/>
          </a:p>
        </p:txBody>
      </p:sp>
      <p:sp>
        <p:nvSpPr>
          <p:cNvPr id="13385" name="Freeform 73"/>
          <p:cNvSpPr>
            <a:spLocks/>
          </p:cNvSpPr>
          <p:nvPr/>
        </p:nvSpPr>
        <p:spPr bwMode="auto">
          <a:xfrm>
            <a:off x="5505451" y="4724401"/>
            <a:ext cx="21167" cy="15875"/>
          </a:xfrm>
          <a:custGeom>
            <a:avLst/>
            <a:gdLst>
              <a:gd name="T0" fmla="*/ 15875 w 1"/>
              <a:gd name="T1" fmla="*/ 0 h 1"/>
              <a:gd name="T2" fmla="*/ 0 w 1"/>
              <a:gd name="T3" fmla="*/ 0 h 1"/>
              <a:gd name="T4" fmla="*/ 0 w 1"/>
              <a:gd name="T5" fmla="*/ 0 h 1"/>
              <a:gd name="T6" fmla="*/ 0 w 1"/>
              <a:gd name="T7" fmla="*/ 15875 h 1"/>
              <a:gd name="T8" fmla="*/ 15875 w 1"/>
              <a:gd name="T9" fmla="*/ 0 h 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"/>
              <a:gd name="T16" fmla="*/ 0 h 1"/>
              <a:gd name="T17" fmla="*/ 1 w 1"/>
              <a:gd name="T18" fmla="*/ 1 h 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" h="1">
                <a:moveTo>
                  <a:pt x="1" y="0"/>
                </a:moveTo>
                <a:lnTo>
                  <a:pt x="0" y="0"/>
                </a:lnTo>
                <a:lnTo>
                  <a:pt x="0" y="1"/>
                </a:lnTo>
                <a:lnTo>
                  <a:pt x="1" y="0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400" b="1"/>
          </a:p>
        </p:txBody>
      </p:sp>
      <p:sp>
        <p:nvSpPr>
          <p:cNvPr id="13386" name="Freeform 74"/>
          <p:cNvSpPr>
            <a:spLocks/>
          </p:cNvSpPr>
          <p:nvPr/>
        </p:nvSpPr>
        <p:spPr bwMode="auto">
          <a:xfrm>
            <a:off x="3439584" y="2376488"/>
            <a:ext cx="389467" cy="292100"/>
          </a:xfrm>
          <a:custGeom>
            <a:avLst/>
            <a:gdLst>
              <a:gd name="T0" fmla="*/ 153737 w 19"/>
              <a:gd name="T1" fmla="*/ 0 h 19"/>
              <a:gd name="T2" fmla="*/ 92242 w 19"/>
              <a:gd name="T3" fmla="*/ 15374 h 19"/>
              <a:gd name="T4" fmla="*/ 46121 w 19"/>
              <a:gd name="T5" fmla="*/ 46121 h 19"/>
              <a:gd name="T6" fmla="*/ 15374 w 19"/>
              <a:gd name="T7" fmla="*/ 92242 h 19"/>
              <a:gd name="T8" fmla="*/ 0 w 19"/>
              <a:gd name="T9" fmla="*/ 153737 h 19"/>
              <a:gd name="T10" fmla="*/ 15374 w 19"/>
              <a:gd name="T11" fmla="*/ 199858 h 19"/>
              <a:gd name="T12" fmla="*/ 46121 w 19"/>
              <a:gd name="T13" fmla="*/ 245979 h 19"/>
              <a:gd name="T14" fmla="*/ 92242 w 19"/>
              <a:gd name="T15" fmla="*/ 276726 h 19"/>
              <a:gd name="T16" fmla="*/ 153737 w 19"/>
              <a:gd name="T17" fmla="*/ 292100 h 19"/>
              <a:gd name="T18" fmla="*/ 199858 w 19"/>
              <a:gd name="T19" fmla="*/ 276726 h 19"/>
              <a:gd name="T20" fmla="*/ 245979 w 19"/>
              <a:gd name="T21" fmla="*/ 245979 h 19"/>
              <a:gd name="T22" fmla="*/ 276726 w 19"/>
              <a:gd name="T23" fmla="*/ 199858 h 19"/>
              <a:gd name="T24" fmla="*/ 292100 w 19"/>
              <a:gd name="T25" fmla="*/ 153737 h 19"/>
              <a:gd name="T26" fmla="*/ 276726 w 19"/>
              <a:gd name="T27" fmla="*/ 92242 h 19"/>
              <a:gd name="T28" fmla="*/ 245979 w 19"/>
              <a:gd name="T29" fmla="*/ 46121 h 19"/>
              <a:gd name="T30" fmla="*/ 199858 w 19"/>
              <a:gd name="T31" fmla="*/ 15374 h 19"/>
              <a:gd name="T32" fmla="*/ 153737 w 19"/>
              <a:gd name="T33" fmla="*/ 0 h 1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9"/>
              <a:gd name="T52" fmla="*/ 0 h 19"/>
              <a:gd name="T53" fmla="*/ 19 w 19"/>
              <a:gd name="T54" fmla="*/ 19 h 1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9" h="19">
                <a:moveTo>
                  <a:pt x="10" y="0"/>
                </a:moveTo>
                <a:lnTo>
                  <a:pt x="6" y="1"/>
                </a:lnTo>
                <a:lnTo>
                  <a:pt x="3" y="3"/>
                </a:lnTo>
                <a:lnTo>
                  <a:pt x="1" y="6"/>
                </a:lnTo>
                <a:lnTo>
                  <a:pt x="0" y="10"/>
                </a:lnTo>
                <a:lnTo>
                  <a:pt x="1" y="13"/>
                </a:lnTo>
                <a:lnTo>
                  <a:pt x="3" y="16"/>
                </a:lnTo>
                <a:lnTo>
                  <a:pt x="6" y="18"/>
                </a:lnTo>
                <a:lnTo>
                  <a:pt x="10" y="19"/>
                </a:lnTo>
                <a:lnTo>
                  <a:pt x="13" y="18"/>
                </a:lnTo>
                <a:lnTo>
                  <a:pt x="16" y="16"/>
                </a:lnTo>
                <a:lnTo>
                  <a:pt x="18" y="13"/>
                </a:lnTo>
                <a:lnTo>
                  <a:pt x="19" y="10"/>
                </a:lnTo>
                <a:lnTo>
                  <a:pt x="18" y="6"/>
                </a:lnTo>
                <a:lnTo>
                  <a:pt x="16" y="3"/>
                </a:lnTo>
                <a:lnTo>
                  <a:pt x="13" y="1"/>
                </a:lnTo>
                <a:lnTo>
                  <a:pt x="10" y="0"/>
                </a:lnTo>
              </a:path>
            </a:pathLst>
          </a:custGeom>
          <a:noFill/>
          <a:ln w="158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400" b="1"/>
          </a:p>
        </p:txBody>
      </p:sp>
      <p:sp>
        <p:nvSpPr>
          <p:cNvPr id="13387" name="Rectangle 75"/>
          <p:cNvSpPr>
            <a:spLocks noChangeArrowheads="1"/>
          </p:cNvSpPr>
          <p:nvPr/>
        </p:nvSpPr>
        <p:spPr bwMode="auto">
          <a:xfrm>
            <a:off x="3621139" y="2376488"/>
            <a:ext cx="10419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SzPct val="10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SzPct val="8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SzPct val="140000"/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CA" altLang="en-US" sz="1400" b="1">
                <a:solidFill>
                  <a:srgbClr val="000000"/>
                </a:solidFill>
                <a:latin typeface="Nimbus Roman No9 L" charset="0"/>
              </a:rPr>
              <a:t>+</a:t>
            </a:r>
            <a:endParaRPr lang="en-CA" altLang="en-US" sz="1400" b="1">
              <a:latin typeface="Times New Roman" pitchFamily="18" charset="0"/>
            </a:endParaRPr>
          </a:p>
        </p:txBody>
      </p:sp>
      <p:sp>
        <p:nvSpPr>
          <p:cNvPr id="13388" name="Text Box 78"/>
          <p:cNvSpPr txBox="1">
            <a:spLocks noChangeArrowheads="1"/>
          </p:cNvSpPr>
          <p:nvPr/>
        </p:nvSpPr>
        <p:spPr bwMode="auto">
          <a:xfrm>
            <a:off x="9131300" y="2253456"/>
            <a:ext cx="195156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SzPct val="10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SzPct val="8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SzPct val="140000"/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en-US" sz="1400" b="1" i="1" dirty="0">
                <a:solidFill>
                  <a:srgbClr val="CC3300"/>
                </a:solidFill>
                <a:latin typeface="Times New Roman" pitchFamily="18" charset="0"/>
              </a:rPr>
              <a:t>Virtual address is</a:t>
            </a:r>
          </a:p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en-US" sz="1400" b="1" i="1" dirty="0">
                <a:solidFill>
                  <a:srgbClr val="CC3300"/>
                </a:solidFill>
                <a:latin typeface="Times New Roman" pitchFamily="18" charset="0"/>
              </a:rPr>
              <a:t>interpreted as page</a:t>
            </a:r>
          </a:p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en-US" sz="1400" b="1" i="1" dirty="0">
                <a:solidFill>
                  <a:srgbClr val="CC3300"/>
                </a:solidFill>
                <a:latin typeface="Times New Roman" pitchFamily="18" charset="0"/>
              </a:rPr>
              <a:t>number and offset.</a:t>
            </a:r>
          </a:p>
        </p:txBody>
      </p:sp>
      <p:sp>
        <p:nvSpPr>
          <p:cNvPr id="13389" name="Freeform 79"/>
          <p:cNvSpPr>
            <a:spLocks/>
          </p:cNvSpPr>
          <p:nvPr/>
        </p:nvSpPr>
        <p:spPr bwMode="auto">
          <a:xfrm>
            <a:off x="7992533" y="2020889"/>
            <a:ext cx="1270000" cy="338137"/>
          </a:xfrm>
          <a:custGeom>
            <a:avLst/>
            <a:gdLst>
              <a:gd name="T0" fmla="*/ 952500 w 600"/>
              <a:gd name="T1" fmla="*/ 338137 h 213"/>
              <a:gd name="T2" fmla="*/ 161925 w 600"/>
              <a:gd name="T3" fmla="*/ 163512 h 213"/>
              <a:gd name="T4" fmla="*/ 0 w 600"/>
              <a:gd name="T5" fmla="*/ 0 h 213"/>
              <a:gd name="T6" fmla="*/ 0 60000 65536"/>
              <a:gd name="T7" fmla="*/ 0 60000 65536"/>
              <a:gd name="T8" fmla="*/ 0 60000 65536"/>
              <a:gd name="T9" fmla="*/ 0 w 600"/>
              <a:gd name="T10" fmla="*/ 0 h 213"/>
              <a:gd name="T11" fmla="*/ 600 w 600"/>
              <a:gd name="T12" fmla="*/ 213 h 21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00" h="213">
                <a:moveTo>
                  <a:pt x="600" y="213"/>
                </a:moveTo>
                <a:cubicBezTo>
                  <a:pt x="401" y="176"/>
                  <a:pt x="202" y="139"/>
                  <a:pt x="102" y="103"/>
                </a:cubicBezTo>
                <a:cubicBezTo>
                  <a:pt x="2" y="67"/>
                  <a:pt x="1" y="33"/>
                  <a:pt x="0" y="0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400" b="1"/>
          </a:p>
        </p:txBody>
      </p:sp>
      <p:sp>
        <p:nvSpPr>
          <p:cNvPr id="13390" name="Text Box 80"/>
          <p:cNvSpPr txBox="1">
            <a:spLocks noChangeArrowheads="1"/>
          </p:cNvSpPr>
          <p:nvPr/>
        </p:nvSpPr>
        <p:spPr bwMode="auto">
          <a:xfrm>
            <a:off x="1262570" y="4740275"/>
            <a:ext cx="254108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10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SzPct val="8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SzPct val="140000"/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en-US" sz="1400" b="1" i="1" dirty="0">
                <a:solidFill>
                  <a:srgbClr val="CC3300"/>
                </a:solidFill>
                <a:latin typeface="Times New Roman" pitchFamily="18" charset="0"/>
              </a:rPr>
              <a:t>Page table holds information</a:t>
            </a:r>
          </a:p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en-US" sz="1400" b="1" i="1" dirty="0">
                <a:solidFill>
                  <a:srgbClr val="CC3300"/>
                </a:solidFill>
                <a:latin typeface="Times New Roman" pitchFamily="18" charset="0"/>
              </a:rPr>
              <a:t>about each page. This includes</a:t>
            </a:r>
          </a:p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en-US" sz="1400" b="1" i="1" dirty="0">
                <a:solidFill>
                  <a:srgbClr val="CC3300"/>
                </a:solidFill>
                <a:latin typeface="Times New Roman" pitchFamily="18" charset="0"/>
              </a:rPr>
              <a:t>the starting address of the page </a:t>
            </a:r>
          </a:p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en-US" sz="1400" b="1" i="1" dirty="0">
                <a:solidFill>
                  <a:srgbClr val="CC3300"/>
                </a:solidFill>
                <a:latin typeface="Times New Roman" pitchFamily="18" charset="0"/>
              </a:rPr>
              <a:t>in the main memory.</a:t>
            </a:r>
          </a:p>
        </p:txBody>
      </p:sp>
      <p:sp>
        <p:nvSpPr>
          <p:cNvPr id="13391" name="Text Box 81"/>
          <p:cNvSpPr txBox="1">
            <a:spLocks noChangeArrowheads="1"/>
          </p:cNvSpPr>
          <p:nvPr/>
        </p:nvSpPr>
        <p:spPr bwMode="auto">
          <a:xfrm>
            <a:off x="982873" y="1127125"/>
            <a:ext cx="125867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10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SzPct val="8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SzPct val="140000"/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en-US" sz="1400" b="1" i="1" dirty="0">
                <a:solidFill>
                  <a:srgbClr val="CC3300"/>
                </a:solidFill>
                <a:latin typeface="Times New Roman" pitchFamily="18" charset="0"/>
              </a:rPr>
              <a:t>PTBR holds</a:t>
            </a:r>
          </a:p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en-US" sz="1400" b="1" i="1" dirty="0">
                <a:solidFill>
                  <a:srgbClr val="CC3300"/>
                </a:solidFill>
                <a:latin typeface="Times New Roman" pitchFamily="18" charset="0"/>
              </a:rPr>
              <a:t>the address of </a:t>
            </a:r>
          </a:p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en-US" sz="1400" b="1" i="1" dirty="0">
                <a:solidFill>
                  <a:srgbClr val="CC3300"/>
                </a:solidFill>
                <a:latin typeface="Times New Roman" pitchFamily="18" charset="0"/>
              </a:rPr>
              <a:t>the page table.</a:t>
            </a:r>
          </a:p>
        </p:txBody>
      </p:sp>
      <p:sp>
        <p:nvSpPr>
          <p:cNvPr id="13392" name="Freeform 82"/>
          <p:cNvSpPr>
            <a:spLocks/>
          </p:cNvSpPr>
          <p:nvPr/>
        </p:nvSpPr>
        <p:spPr bwMode="auto">
          <a:xfrm>
            <a:off x="2664885" y="4278314"/>
            <a:ext cx="1424516" cy="414337"/>
          </a:xfrm>
          <a:custGeom>
            <a:avLst/>
            <a:gdLst>
              <a:gd name="T0" fmla="*/ 0 w 673"/>
              <a:gd name="T1" fmla="*/ 414337 h 261"/>
              <a:gd name="T2" fmla="*/ 766762 w 673"/>
              <a:gd name="T3" fmla="*/ 55562 h 261"/>
              <a:gd name="T4" fmla="*/ 1068387 w 673"/>
              <a:gd name="T5" fmla="*/ 77787 h 261"/>
              <a:gd name="T6" fmla="*/ 0 60000 65536"/>
              <a:gd name="T7" fmla="*/ 0 60000 65536"/>
              <a:gd name="T8" fmla="*/ 0 60000 65536"/>
              <a:gd name="T9" fmla="*/ 0 w 673"/>
              <a:gd name="T10" fmla="*/ 0 h 261"/>
              <a:gd name="T11" fmla="*/ 673 w 673"/>
              <a:gd name="T12" fmla="*/ 261 h 26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73" h="261">
                <a:moveTo>
                  <a:pt x="0" y="261"/>
                </a:moveTo>
                <a:cubicBezTo>
                  <a:pt x="185" y="165"/>
                  <a:pt x="371" y="70"/>
                  <a:pt x="483" y="35"/>
                </a:cubicBezTo>
                <a:cubicBezTo>
                  <a:pt x="595" y="0"/>
                  <a:pt x="634" y="24"/>
                  <a:pt x="673" y="49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400" b="1"/>
          </a:p>
        </p:txBody>
      </p:sp>
      <p:sp>
        <p:nvSpPr>
          <p:cNvPr id="13393" name="Freeform 83"/>
          <p:cNvSpPr>
            <a:spLocks/>
          </p:cNvSpPr>
          <p:nvPr/>
        </p:nvSpPr>
        <p:spPr bwMode="auto">
          <a:xfrm>
            <a:off x="2338918" y="1393826"/>
            <a:ext cx="463549" cy="314325"/>
          </a:xfrm>
          <a:custGeom>
            <a:avLst/>
            <a:gdLst>
              <a:gd name="T0" fmla="*/ 0 w 219"/>
              <a:gd name="T1" fmla="*/ 0 h 198"/>
              <a:gd name="T2" fmla="*/ 196850 w 219"/>
              <a:gd name="T3" fmla="*/ 80963 h 198"/>
              <a:gd name="T4" fmla="*/ 347662 w 219"/>
              <a:gd name="T5" fmla="*/ 314325 h 198"/>
              <a:gd name="T6" fmla="*/ 0 60000 65536"/>
              <a:gd name="T7" fmla="*/ 0 60000 65536"/>
              <a:gd name="T8" fmla="*/ 0 60000 65536"/>
              <a:gd name="T9" fmla="*/ 0 w 219"/>
              <a:gd name="T10" fmla="*/ 0 h 198"/>
              <a:gd name="T11" fmla="*/ 219 w 219"/>
              <a:gd name="T12" fmla="*/ 198 h 1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9" h="198">
                <a:moveTo>
                  <a:pt x="0" y="0"/>
                </a:moveTo>
                <a:cubicBezTo>
                  <a:pt x="43" y="9"/>
                  <a:pt x="87" y="18"/>
                  <a:pt x="124" y="51"/>
                </a:cubicBezTo>
                <a:cubicBezTo>
                  <a:pt x="161" y="84"/>
                  <a:pt x="190" y="141"/>
                  <a:pt x="219" y="198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400" b="1"/>
          </a:p>
        </p:txBody>
      </p:sp>
      <p:sp>
        <p:nvSpPr>
          <p:cNvPr id="13394" name="Text Box 84"/>
          <p:cNvSpPr txBox="1">
            <a:spLocks noChangeArrowheads="1"/>
          </p:cNvSpPr>
          <p:nvPr/>
        </p:nvSpPr>
        <p:spPr bwMode="auto">
          <a:xfrm>
            <a:off x="736010" y="2944586"/>
            <a:ext cx="175240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10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SzPct val="8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SzPct val="140000"/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en-US" sz="1400" b="1" i="1" dirty="0">
                <a:solidFill>
                  <a:srgbClr val="CC3300"/>
                </a:solidFill>
                <a:latin typeface="Times New Roman" pitchFamily="18" charset="0"/>
              </a:rPr>
              <a:t>PTBR + virtual</a:t>
            </a:r>
          </a:p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en-US" sz="1400" b="1" i="1" dirty="0">
                <a:solidFill>
                  <a:srgbClr val="CC3300"/>
                </a:solidFill>
                <a:latin typeface="Times New Roman" pitchFamily="18" charset="0"/>
              </a:rPr>
              <a:t>page number provide</a:t>
            </a:r>
          </a:p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en-US" sz="1400" b="1" i="1" dirty="0">
                <a:solidFill>
                  <a:srgbClr val="CC3300"/>
                </a:solidFill>
                <a:latin typeface="Times New Roman" pitchFamily="18" charset="0"/>
              </a:rPr>
              <a:t>the entry of the page </a:t>
            </a:r>
          </a:p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en-US" sz="1400" b="1" i="1" dirty="0">
                <a:solidFill>
                  <a:srgbClr val="CC3300"/>
                </a:solidFill>
                <a:latin typeface="Times New Roman" pitchFamily="18" charset="0"/>
              </a:rPr>
              <a:t>in the page table.</a:t>
            </a:r>
          </a:p>
        </p:txBody>
      </p:sp>
      <p:sp>
        <p:nvSpPr>
          <p:cNvPr id="13395" name="Freeform 85"/>
          <p:cNvSpPr>
            <a:spLocks/>
          </p:cNvSpPr>
          <p:nvPr/>
        </p:nvSpPr>
        <p:spPr bwMode="auto">
          <a:xfrm>
            <a:off x="1998133" y="2417764"/>
            <a:ext cx="1456267" cy="452437"/>
          </a:xfrm>
          <a:custGeom>
            <a:avLst/>
            <a:gdLst>
              <a:gd name="T0" fmla="*/ 0 w 688"/>
              <a:gd name="T1" fmla="*/ 452437 h 285"/>
              <a:gd name="T2" fmla="*/ 568325 w 688"/>
              <a:gd name="T3" fmla="*/ 68262 h 285"/>
              <a:gd name="T4" fmla="*/ 1092200 w 688"/>
              <a:gd name="T5" fmla="*/ 44450 h 285"/>
              <a:gd name="T6" fmla="*/ 0 60000 65536"/>
              <a:gd name="T7" fmla="*/ 0 60000 65536"/>
              <a:gd name="T8" fmla="*/ 0 60000 65536"/>
              <a:gd name="T9" fmla="*/ 0 w 688"/>
              <a:gd name="T10" fmla="*/ 0 h 285"/>
              <a:gd name="T11" fmla="*/ 688 w 688"/>
              <a:gd name="T12" fmla="*/ 285 h 28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88" h="285">
                <a:moveTo>
                  <a:pt x="0" y="285"/>
                </a:moveTo>
                <a:cubicBezTo>
                  <a:pt x="121" y="185"/>
                  <a:pt x="243" y="86"/>
                  <a:pt x="358" y="43"/>
                </a:cubicBezTo>
                <a:cubicBezTo>
                  <a:pt x="473" y="0"/>
                  <a:pt x="580" y="14"/>
                  <a:pt x="688" y="28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400" b="1"/>
          </a:p>
        </p:txBody>
      </p:sp>
      <p:sp>
        <p:nvSpPr>
          <p:cNvPr id="13396" name="Text Box 86"/>
          <p:cNvSpPr txBox="1">
            <a:spLocks noChangeArrowheads="1"/>
          </p:cNvSpPr>
          <p:nvPr/>
        </p:nvSpPr>
        <p:spPr bwMode="auto">
          <a:xfrm>
            <a:off x="8627533" y="3480128"/>
            <a:ext cx="277351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10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SzPct val="8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SzPct val="140000"/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en-US" sz="1400" b="1" i="1" dirty="0">
                <a:solidFill>
                  <a:srgbClr val="CC3300"/>
                </a:solidFill>
                <a:latin typeface="Times New Roman" pitchFamily="18" charset="0"/>
              </a:rPr>
              <a:t>This entry has the starting location</a:t>
            </a:r>
          </a:p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en-US" sz="1400" b="1" i="1" dirty="0">
                <a:solidFill>
                  <a:srgbClr val="CC3300"/>
                </a:solidFill>
                <a:latin typeface="Times New Roman" pitchFamily="18" charset="0"/>
              </a:rPr>
              <a:t>of the page.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C77-F180-4F46-9AB4-E848A677D315}" type="slidenum">
              <a:rPr lang="ar-EG" smtClean="0"/>
              <a:t>18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92533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smtClean="0">
                <a:solidFill>
                  <a:schemeClr val="tx1"/>
                </a:solidFill>
              </a:rPr>
              <a:t>Address Translation (cont.)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l" rtl="0"/>
            <a:r>
              <a:rPr lang="en-US" altLang="en-US" sz="2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Page table </a:t>
            </a:r>
            <a:r>
              <a:rPr lang="en-US" altLang="en-US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entry for a page also includes some control bits which describe the status of the page while it is in the </a:t>
            </a:r>
            <a:r>
              <a:rPr lang="en-US" altLang="en-US" sz="2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main memory</a:t>
            </a:r>
            <a:r>
              <a:rPr lang="en-US" altLang="en-US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.</a:t>
            </a:r>
          </a:p>
          <a:p>
            <a:pPr algn="l" rtl="0"/>
            <a:r>
              <a:rPr lang="en-US" altLang="en-US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One </a:t>
            </a:r>
            <a:r>
              <a:rPr lang="en-US" altLang="en-US" sz="2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bit</a:t>
            </a:r>
            <a:r>
              <a:rPr lang="en-US" altLang="en-US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indicates </a:t>
            </a:r>
            <a:r>
              <a:rPr lang="en-US" alt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whether the page is actually loaded into the </a:t>
            </a:r>
            <a:r>
              <a:rPr lang="en-US" altLang="en-US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main memory</a:t>
            </a:r>
            <a:r>
              <a:rPr lang="en-US" alt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. </a:t>
            </a:r>
          </a:p>
          <a:p>
            <a:pPr algn="l" rtl="0"/>
            <a:r>
              <a:rPr lang="en-US" altLang="en-US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One </a:t>
            </a:r>
            <a:r>
              <a:rPr lang="en-US" altLang="en-US" sz="2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bit</a:t>
            </a:r>
            <a:r>
              <a:rPr lang="en-US" altLang="en-US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indicates whether the page has been modified during its residency in the </a:t>
            </a:r>
            <a:r>
              <a:rPr lang="en-US" altLang="en-US" sz="2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main memory </a:t>
            </a:r>
            <a:r>
              <a:rPr lang="en-US" altLang="en-US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(to write it back in the </a:t>
            </a:r>
            <a:r>
              <a:rPr lang="en-US" altLang="en-US" sz="2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secondary storage</a:t>
            </a:r>
            <a:r>
              <a:rPr lang="en-US" altLang="en-US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).</a:t>
            </a:r>
          </a:p>
          <a:p>
            <a:pPr algn="l" rtl="0"/>
            <a:r>
              <a:rPr lang="en-US" alt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Other control bits for various other types of restrictions that may be imposed. </a:t>
            </a:r>
          </a:p>
          <a:p>
            <a:pPr lvl="1" algn="l" rtl="0"/>
            <a:r>
              <a:rPr lang="en-US" alt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For example, a program may only have read permission for a page, but not write or modify permissions.</a:t>
            </a:r>
          </a:p>
          <a:p>
            <a:pPr marL="0" indent="0" algn="l" rtl="0">
              <a:buNone/>
            </a:pPr>
            <a:r>
              <a:rPr lang="en-US" alt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endParaRPr lang="en-US" altLang="en-US" sz="20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C77-F180-4F46-9AB4-E848A677D315}" type="slidenum">
              <a:rPr lang="ar-EG" smtClean="0"/>
              <a:t>19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16164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3283886"/>
            <a:ext cx="9601196" cy="2503081"/>
          </a:xfrm>
        </p:spPr>
        <p:txBody>
          <a:bodyPr>
            <a:normAutofit/>
          </a:bodyPr>
          <a:lstStyle/>
          <a:p>
            <a:pPr marL="0" indent="0" algn="ctr" rtl="0">
              <a:buNone/>
            </a:pPr>
            <a:r>
              <a:rPr lang="en-US" sz="4800" b="1" dirty="0" smtClean="0"/>
              <a:t>MEMORY 2</a:t>
            </a:r>
            <a:endParaRPr lang="ar-EG" sz="48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C77-F180-4F46-9AB4-E848A677D315}" type="slidenum">
              <a:rPr lang="ar-EG" smtClean="0"/>
              <a:t>2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56172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10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SzPct val="8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SzPct val="140000"/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B26095AF-9F33-465F-8978-4FF65B9ED3F5}" type="slidenum">
              <a:rPr lang="en-US" altLang="en-US" sz="1400" smtClean="0">
                <a:latin typeface="Times New Roman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20</a:t>
            </a:fld>
            <a:endParaRPr lang="en-US" altLang="en-US" sz="1400" smtClean="0">
              <a:latin typeface="Times New Roman" pitchFamily="18" charset="0"/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smtClean="0"/>
              <a:t>Address Translation (cont.)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algn="l" rtl="0"/>
            <a:r>
              <a:rPr lang="en-US" alt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The </a:t>
            </a:r>
            <a:r>
              <a:rPr lang="en-US" altLang="en-US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page table </a:t>
            </a:r>
            <a:r>
              <a:rPr lang="en-US" alt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is used by the </a:t>
            </a:r>
            <a:r>
              <a:rPr lang="en-US" altLang="en-US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MMU</a:t>
            </a:r>
            <a:r>
              <a:rPr lang="en-US" alt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for every read and write access to the memory. </a:t>
            </a:r>
          </a:p>
          <a:p>
            <a:pPr algn="l" rtl="0"/>
            <a:r>
              <a:rPr lang="en-US" altLang="en-US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Page table </a:t>
            </a:r>
            <a:r>
              <a:rPr lang="en-US" alt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is quite large.</a:t>
            </a:r>
          </a:p>
          <a:p>
            <a:pPr algn="l" rtl="0"/>
            <a:r>
              <a:rPr lang="en-US" altLang="en-US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MMU</a:t>
            </a:r>
            <a:r>
              <a:rPr lang="en-US" alt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is implemented as part of the processor chip.</a:t>
            </a:r>
          </a:p>
          <a:p>
            <a:pPr algn="l" rtl="0"/>
            <a:r>
              <a:rPr lang="en-US" alt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Impossible to include a complete </a:t>
            </a:r>
            <a:r>
              <a:rPr lang="en-US" altLang="en-US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page table </a:t>
            </a:r>
            <a:r>
              <a:rPr lang="en-US" alt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on the chip. </a:t>
            </a:r>
          </a:p>
          <a:p>
            <a:pPr algn="l" rtl="0"/>
            <a:r>
              <a:rPr lang="en-US" altLang="en-US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Page table </a:t>
            </a:r>
            <a:r>
              <a:rPr lang="en-US" alt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is kept in the main memory.</a:t>
            </a:r>
          </a:p>
          <a:p>
            <a:pPr algn="l" rtl="0"/>
            <a:r>
              <a:rPr lang="en-US" alt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 copy of a small portion of the </a:t>
            </a:r>
            <a:r>
              <a:rPr lang="en-US" altLang="en-US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page table </a:t>
            </a:r>
            <a:r>
              <a:rPr lang="en-US" alt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can be accommodated within the </a:t>
            </a:r>
            <a:r>
              <a:rPr lang="en-US" altLang="en-US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MMU</a:t>
            </a:r>
            <a:r>
              <a:rPr lang="en-US" alt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0759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10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SzPct val="8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SzPct val="140000"/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E5B600B7-6C11-4986-A669-73881138B66E}" type="slidenum">
              <a:rPr lang="en-US" altLang="en-US" sz="1400" smtClean="0">
                <a:latin typeface="Times New Roman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21</a:t>
            </a:fld>
            <a:endParaRPr lang="en-US" altLang="en-US" sz="140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smtClean="0"/>
              <a:t>Address Translation (cont.)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l" rtl="0"/>
            <a:r>
              <a:rPr lang="en-US" altLang="en-US" sz="2200" dirty="0">
                <a:solidFill>
                  <a:schemeClr val="tx1"/>
                </a:solidFill>
                <a:latin typeface="Comic Sans MS" panose="030F0702030302020204" pitchFamily="66" charset="0"/>
              </a:rPr>
              <a:t>A small cache called as Translation Lookaside Buffer (</a:t>
            </a:r>
            <a:r>
              <a:rPr lang="en-US" altLang="en-US" sz="2200" dirty="0">
                <a:solidFill>
                  <a:srgbClr val="C00000"/>
                </a:solidFill>
                <a:latin typeface="Comic Sans MS" panose="030F0702030302020204" pitchFamily="66" charset="0"/>
              </a:rPr>
              <a:t>TLB</a:t>
            </a:r>
            <a:r>
              <a:rPr lang="en-US" altLang="en-US" sz="2200" dirty="0">
                <a:solidFill>
                  <a:schemeClr val="tx1"/>
                </a:solidFill>
                <a:latin typeface="Comic Sans MS" panose="030F0702030302020204" pitchFamily="66" charset="0"/>
              </a:rPr>
              <a:t>) is included in the </a:t>
            </a:r>
            <a:r>
              <a:rPr lang="en-US" altLang="en-US" sz="2200" dirty="0">
                <a:solidFill>
                  <a:srgbClr val="C00000"/>
                </a:solidFill>
                <a:latin typeface="Comic Sans MS" panose="030F0702030302020204" pitchFamily="66" charset="0"/>
              </a:rPr>
              <a:t>MMU</a:t>
            </a:r>
            <a:r>
              <a:rPr lang="en-US" altLang="en-US" sz="2200" dirty="0">
                <a:solidFill>
                  <a:schemeClr val="tx1"/>
                </a:solidFill>
                <a:latin typeface="Comic Sans MS" panose="030F0702030302020204" pitchFamily="66" charset="0"/>
              </a:rPr>
              <a:t>.</a:t>
            </a:r>
          </a:p>
          <a:p>
            <a:pPr lvl="1" algn="l" rtl="0"/>
            <a:r>
              <a:rPr lang="en-US" altLang="en-US" sz="2200" dirty="0">
                <a:solidFill>
                  <a:srgbClr val="C00000"/>
                </a:solidFill>
                <a:latin typeface="Comic Sans MS" panose="030F0702030302020204" pitchFamily="66" charset="0"/>
              </a:rPr>
              <a:t>TLB</a:t>
            </a:r>
            <a:r>
              <a:rPr lang="en-US" altLang="en-US" sz="2200" dirty="0">
                <a:solidFill>
                  <a:schemeClr val="tx1"/>
                </a:solidFill>
                <a:latin typeface="Comic Sans MS" panose="030F0702030302020204" pitchFamily="66" charset="0"/>
              </a:rPr>
              <a:t> holds </a:t>
            </a:r>
            <a:r>
              <a:rPr lang="en-US" altLang="en-US" sz="2200" dirty="0">
                <a:solidFill>
                  <a:srgbClr val="C00000"/>
                </a:solidFill>
                <a:latin typeface="Comic Sans MS" panose="030F0702030302020204" pitchFamily="66" charset="0"/>
              </a:rPr>
              <a:t>page table </a:t>
            </a:r>
            <a:r>
              <a:rPr lang="en-US" altLang="en-US" sz="2200" dirty="0">
                <a:solidFill>
                  <a:schemeClr val="tx1"/>
                </a:solidFill>
                <a:latin typeface="Comic Sans MS" panose="030F0702030302020204" pitchFamily="66" charset="0"/>
              </a:rPr>
              <a:t>entries of the most recently accessed </a:t>
            </a:r>
            <a:r>
              <a:rPr lang="en-US" altLang="en-US" sz="2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pages, as the </a:t>
            </a:r>
            <a:r>
              <a:rPr lang="en-US" altLang="en-US" sz="22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cache</a:t>
            </a:r>
            <a:r>
              <a:rPr lang="en-US" altLang="en-US" sz="2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2200" dirty="0">
                <a:solidFill>
                  <a:schemeClr val="tx1"/>
                </a:solidFill>
                <a:latin typeface="Comic Sans MS" panose="030F0702030302020204" pitchFamily="66" charset="0"/>
              </a:rPr>
              <a:t>memory holds most recently accessed blocks from the main </a:t>
            </a:r>
            <a:r>
              <a:rPr lang="en-US" altLang="en-US" sz="2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memory. </a:t>
            </a:r>
            <a:endParaRPr lang="en-US" altLang="en-US" sz="22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lvl="1" algn="l" rtl="0"/>
            <a:r>
              <a:rPr lang="en-US" altLang="en-US" sz="2200" dirty="0">
                <a:solidFill>
                  <a:schemeClr val="tx1"/>
                </a:solidFill>
                <a:latin typeface="Comic Sans MS" panose="030F0702030302020204" pitchFamily="66" charset="0"/>
              </a:rPr>
              <a:t>Operation of the </a:t>
            </a:r>
            <a:r>
              <a:rPr lang="en-US" altLang="en-US" sz="2200" dirty="0">
                <a:solidFill>
                  <a:srgbClr val="C00000"/>
                </a:solidFill>
                <a:latin typeface="Comic Sans MS" panose="030F0702030302020204" pitchFamily="66" charset="0"/>
              </a:rPr>
              <a:t>TLB</a:t>
            </a:r>
            <a:r>
              <a:rPr lang="en-US" altLang="en-US" sz="2200" dirty="0">
                <a:solidFill>
                  <a:schemeClr val="tx1"/>
                </a:solidFill>
                <a:latin typeface="Comic Sans MS" panose="030F0702030302020204" pitchFamily="66" charset="0"/>
              </a:rPr>
              <a:t> and </a:t>
            </a:r>
            <a:r>
              <a:rPr lang="en-US" altLang="en-US" sz="2200" dirty="0">
                <a:solidFill>
                  <a:srgbClr val="C00000"/>
                </a:solidFill>
                <a:latin typeface="Comic Sans MS" panose="030F0702030302020204" pitchFamily="66" charset="0"/>
              </a:rPr>
              <a:t>page table </a:t>
            </a:r>
            <a:r>
              <a:rPr lang="en-US" altLang="en-US" sz="2200" dirty="0">
                <a:solidFill>
                  <a:schemeClr val="tx1"/>
                </a:solidFill>
                <a:latin typeface="Comic Sans MS" panose="030F0702030302020204" pitchFamily="66" charset="0"/>
              </a:rPr>
              <a:t>in the main memory is similar to the operation of the </a:t>
            </a:r>
            <a:r>
              <a:rPr lang="en-US" altLang="en-US" sz="2200" dirty="0">
                <a:solidFill>
                  <a:srgbClr val="C00000"/>
                </a:solidFill>
                <a:latin typeface="Comic Sans MS" panose="030F0702030302020204" pitchFamily="66" charset="0"/>
              </a:rPr>
              <a:t>cache</a:t>
            </a:r>
            <a:r>
              <a:rPr lang="en-US" altLang="en-US" sz="2200" dirty="0">
                <a:solidFill>
                  <a:schemeClr val="tx1"/>
                </a:solidFill>
                <a:latin typeface="Comic Sans MS" panose="030F0702030302020204" pitchFamily="66" charset="0"/>
              </a:rPr>
              <a:t> and </a:t>
            </a:r>
            <a:r>
              <a:rPr lang="en-US" altLang="en-US" sz="2200" dirty="0">
                <a:solidFill>
                  <a:srgbClr val="C00000"/>
                </a:solidFill>
                <a:latin typeface="Comic Sans MS" panose="030F0702030302020204" pitchFamily="66" charset="0"/>
              </a:rPr>
              <a:t>main memory</a:t>
            </a:r>
            <a:r>
              <a:rPr lang="en-US" altLang="en-US" sz="2200" dirty="0">
                <a:solidFill>
                  <a:schemeClr val="tx1"/>
                </a:solidFill>
                <a:latin typeface="Comic Sans MS" panose="030F0702030302020204" pitchFamily="66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6324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smtClean="0">
                <a:solidFill>
                  <a:schemeClr val="tx1"/>
                </a:solidFill>
              </a:rPr>
              <a:t>Address Translation (cont.)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2387599"/>
            <a:ext cx="10617200" cy="4203701"/>
          </a:xfrm>
        </p:spPr>
        <p:txBody>
          <a:bodyPr>
            <a:normAutofit fontScale="92500"/>
          </a:bodyPr>
          <a:lstStyle/>
          <a:p>
            <a:pPr algn="l" rtl="0">
              <a:lnSpc>
                <a:spcPct val="90000"/>
              </a:lnSpc>
            </a:pPr>
            <a:r>
              <a:rPr lang="en-US" altLang="en-US" sz="2200" dirty="0" smtClean="0">
                <a:latin typeface="Comic Sans MS" panose="030F0702030302020204" pitchFamily="66" charset="0"/>
              </a:rPr>
              <a:t>if a program generates an access to a page that is not in the </a:t>
            </a:r>
            <a:r>
              <a:rPr lang="en-US" altLang="en-US" sz="22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main memory</a:t>
            </a:r>
            <a:r>
              <a:rPr lang="en-US" altLang="en-US" sz="2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, a</a:t>
            </a:r>
            <a:r>
              <a:rPr lang="en-US" altLang="en-US" sz="2200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22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page fault</a:t>
            </a:r>
            <a:r>
              <a:rPr lang="en-US" altLang="en-US" sz="2200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2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is said to occur</a:t>
            </a:r>
            <a:r>
              <a:rPr lang="en-US" altLang="en-US" sz="2200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.</a:t>
            </a:r>
            <a:r>
              <a:rPr lang="en-US" altLang="en-US" sz="2200" dirty="0" smtClean="0">
                <a:latin typeface="Comic Sans MS" panose="030F0702030302020204" pitchFamily="66" charset="0"/>
              </a:rPr>
              <a:t> </a:t>
            </a:r>
          </a:p>
          <a:p>
            <a:pPr algn="l" rtl="0">
              <a:lnSpc>
                <a:spcPct val="90000"/>
              </a:lnSpc>
            </a:pPr>
            <a:r>
              <a:rPr lang="en-US" altLang="en-US" sz="2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Upon detecting a</a:t>
            </a:r>
            <a:r>
              <a:rPr lang="en-US" altLang="en-US" sz="2200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22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page fault </a:t>
            </a:r>
            <a:r>
              <a:rPr lang="en-US" altLang="en-US" sz="2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by the </a:t>
            </a:r>
            <a:r>
              <a:rPr lang="en-US" altLang="en-US" sz="22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MMU</a:t>
            </a:r>
            <a:r>
              <a:rPr lang="en-US" altLang="en-US" sz="2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, following actions occur:</a:t>
            </a:r>
          </a:p>
          <a:p>
            <a:pPr marL="1257300" lvl="2" indent="-342900" algn="l" rtl="0">
              <a:lnSpc>
                <a:spcPct val="90000"/>
              </a:lnSpc>
              <a:buFont typeface="+mj-lt"/>
              <a:buAutoNum type="arabicPeriod"/>
            </a:pPr>
            <a:r>
              <a:rPr lang="en-US" altLang="en-US" sz="2000" dirty="0" smtClean="0">
                <a:latin typeface="Comic Sans MS" panose="030F0702030302020204" pitchFamily="66" charset="0"/>
              </a:rPr>
              <a:t> </a:t>
            </a:r>
            <a:r>
              <a:rPr lang="en-US" altLang="en-US" sz="21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MMU</a:t>
            </a:r>
            <a:r>
              <a:rPr lang="en-US" altLang="en-US" sz="2100" dirty="0" smtClean="0">
                <a:latin typeface="Comic Sans MS" panose="030F0702030302020204" pitchFamily="66" charset="0"/>
              </a:rPr>
              <a:t> </a:t>
            </a:r>
            <a:r>
              <a:rPr lang="en-US" altLang="en-US" sz="2100" dirty="0">
                <a:latin typeface="Comic Sans MS" panose="030F0702030302020204" pitchFamily="66" charset="0"/>
              </a:rPr>
              <a:t>asks the operating system to intervene by raising an exception</a:t>
            </a:r>
            <a:r>
              <a:rPr lang="en-US" altLang="en-US" sz="2100" dirty="0"/>
              <a:t>. </a:t>
            </a:r>
            <a:endParaRPr lang="en-US" altLang="en-US" sz="21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1371600" lvl="2" indent="-457200" algn="l" rtl="0">
              <a:lnSpc>
                <a:spcPct val="90000"/>
              </a:lnSpc>
              <a:buFont typeface="+mj-lt"/>
              <a:buAutoNum type="arabicPeriod"/>
            </a:pPr>
            <a:r>
              <a:rPr lang="en-US" altLang="en-US" sz="2100" dirty="0" smtClean="0">
                <a:latin typeface="Comic Sans MS" panose="030F0702030302020204" pitchFamily="66" charset="0"/>
              </a:rPr>
              <a:t>Processing of the active task which caused the </a:t>
            </a:r>
            <a:r>
              <a:rPr lang="en-US" altLang="en-US" sz="21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page fault </a:t>
            </a:r>
            <a:r>
              <a:rPr lang="en-US" altLang="en-US" sz="2100" dirty="0" smtClean="0">
                <a:latin typeface="Comic Sans MS" panose="030F0702030302020204" pitchFamily="66" charset="0"/>
              </a:rPr>
              <a:t>is interrupted. </a:t>
            </a:r>
          </a:p>
          <a:p>
            <a:pPr marL="1371600" lvl="2" indent="-457200" algn="l" rtl="0">
              <a:lnSpc>
                <a:spcPct val="90000"/>
              </a:lnSpc>
              <a:buFont typeface="+mj-lt"/>
              <a:buAutoNum type="arabicPeriod"/>
            </a:pPr>
            <a:r>
              <a:rPr lang="en-US" altLang="en-US" sz="2100" dirty="0" smtClean="0">
                <a:latin typeface="Comic Sans MS" panose="030F0702030302020204" pitchFamily="66" charset="0"/>
              </a:rPr>
              <a:t>Control is transferred to the </a:t>
            </a:r>
            <a:r>
              <a:rPr lang="en-US" altLang="en-US" sz="21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operating system</a:t>
            </a:r>
            <a:r>
              <a:rPr lang="en-US" altLang="en-US" sz="2100" dirty="0" smtClean="0">
                <a:latin typeface="Comic Sans MS" panose="030F0702030302020204" pitchFamily="66" charset="0"/>
              </a:rPr>
              <a:t>. </a:t>
            </a:r>
          </a:p>
          <a:p>
            <a:pPr marL="1371600" lvl="2" indent="-457200" algn="l" rtl="0">
              <a:lnSpc>
                <a:spcPct val="90000"/>
              </a:lnSpc>
              <a:buFont typeface="+mj-lt"/>
              <a:buAutoNum type="arabicPeriod"/>
            </a:pPr>
            <a:r>
              <a:rPr lang="en-US" altLang="en-US" sz="21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Operating system </a:t>
            </a:r>
            <a:r>
              <a:rPr lang="en-US" altLang="en-US" sz="2100" dirty="0" smtClean="0">
                <a:latin typeface="Comic Sans MS" panose="030F0702030302020204" pitchFamily="66" charset="0"/>
              </a:rPr>
              <a:t>copies the requested page from </a:t>
            </a:r>
            <a:r>
              <a:rPr lang="en-US" altLang="en-US" sz="21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secondary storage </a:t>
            </a:r>
            <a:r>
              <a:rPr lang="en-US" altLang="en-US" sz="2100" dirty="0" smtClean="0">
                <a:latin typeface="Comic Sans MS" panose="030F0702030302020204" pitchFamily="66" charset="0"/>
              </a:rPr>
              <a:t>to the </a:t>
            </a:r>
            <a:r>
              <a:rPr lang="en-US" altLang="en-US" sz="21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main memory </a:t>
            </a:r>
            <a:r>
              <a:rPr lang="en-US" altLang="en-US" sz="21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which cause a long delay. </a:t>
            </a:r>
            <a:endParaRPr lang="en-US" altLang="en-US" sz="21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1371600" lvl="2" indent="-457200" algn="l" rtl="0">
              <a:lnSpc>
                <a:spcPct val="90000"/>
              </a:lnSpc>
              <a:buFont typeface="+mj-lt"/>
              <a:buAutoNum type="arabicPeriod"/>
            </a:pPr>
            <a:r>
              <a:rPr lang="en-US" altLang="en-US" sz="2100" dirty="0" smtClean="0">
                <a:latin typeface="Comic Sans MS" panose="030F0702030302020204" pitchFamily="66" charset="0"/>
              </a:rPr>
              <a:t>Once the page is copied, control is returned to the task which was interrupted.</a:t>
            </a:r>
          </a:p>
          <a:p>
            <a:pPr lvl="1" algn="l" rtl="0">
              <a:lnSpc>
                <a:spcPct val="90000"/>
              </a:lnSpc>
            </a:pPr>
            <a:r>
              <a:rPr lang="en-US" altLang="en-US" sz="2200" dirty="0" smtClean="0">
                <a:latin typeface="Comic Sans MS" panose="030F0702030302020204" pitchFamily="66" charset="0"/>
              </a:rPr>
              <a:t>During the interruption, the processor could begin the  execution of another task whose pages are in the main memory to enable efficient use of the processor.</a:t>
            </a:r>
            <a:endParaRPr lang="en-US" altLang="en-US" sz="2200" dirty="0">
              <a:latin typeface="Comic Sans MS" panose="030F0702030302020204" pitchFamily="66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C77-F180-4F46-9AB4-E848A677D315}" type="slidenum">
              <a:rPr lang="ar-EG" smtClean="0"/>
              <a:t>22</a:t>
            </a:fld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222457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5826" name="Rectangle 2"/>
          <p:cNvSpPr>
            <a:spLocks noGrp="1" noChangeArrowheads="1"/>
          </p:cNvSpPr>
          <p:nvPr>
            <p:ph type="title"/>
          </p:nvPr>
        </p:nvSpPr>
        <p:spPr>
          <a:xfrm>
            <a:off x="711200" y="673100"/>
            <a:ext cx="9874251" cy="422275"/>
          </a:xfrm>
          <a:noFill/>
          <a:ln/>
        </p:spPr>
        <p:txBody>
          <a:bodyPr wrap="none">
            <a:normAutofit fontScale="90000"/>
          </a:bodyPr>
          <a:lstStyle/>
          <a:p>
            <a:r>
              <a:rPr lang="en-US" b="1" dirty="0"/>
              <a:t>Review:  Major Components of a Computer</a:t>
            </a:r>
          </a:p>
        </p:txBody>
      </p:sp>
      <p:sp>
        <p:nvSpPr>
          <p:cNvPr id="1485827" name="Rectangle 3"/>
          <p:cNvSpPr>
            <a:spLocks noChangeArrowheads="1"/>
          </p:cNvSpPr>
          <p:nvPr/>
        </p:nvSpPr>
        <p:spPr bwMode="auto">
          <a:xfrm>
            <a:off x="2540000" y="1371600"/>
            <a:ext cx="6858000" cy="2857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828" name="Rectangle 4"/>
          <p:cNvSpPr>
            <a:spLocks noChangeArrowheads="1"/>
          </p:cNvSpPr>
          <p:nvPr/>
        </p:nvSpPr>
        <p:spPr bwMode="auto">
          <a:xfrm>
            <a:off x="3048000" y="1778000"/>
            <a:ext cx="1947333" cy="21971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829" name="Rectangle 5"/>
          <p:cNvSpPr>
            <a:spLocks noChangeArrowheads="1"/>
          </p:cNvSpPr>
          <p:nvPr/>
        </p:nvSpPr>
        <p:spPr bwMode="auto">
          <a:xfrm>
            <a:off x="3514688" y="1905001"/>
            <a:ext cx="1141979" cy="2867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85000"/>
              </a:lnSpc>
            </a:pPr>
            <a:r>
              <a:rPr lang="en-US" b="1" dirty="0">
                <a:solidFill>
                  <a:schemeClr val="tx1"/>
                </a:solidFill>
              </a:rPr>
              <a:t> Processor</a:t>
            </a:r>
          </a:p>
        </p:txBody>
      </p:sp>
      <p:sp>
        <p:nvSpPr>
          <p:cNvPr id="1485830" name="Rectangle 6"/>
          <p:cNvSpPr>
            <a:spLocks noChangeArrowheads="1"/>
          </p:cNvSpPr>
          <p:nvPr/>
        </p:nvSpPr>
        <p:spPr bwMode="auto">
          <a:xfrm>
            <a:off x="5249333" y="1778000"/>
            <a:ext cx="1778000" cy="22225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831" name="Rectangle 7"/>
          <p:cNvSpPr>
            <a:spLocks noChangeArrowheads="1"/>
          </p:cNvSpPr>
          <p:nvPr/>
        </p:nvSpPr>
        <p:spPr bwMode="auto">
          <a:xfrm>
            <a:off x="7247467" y="1778000"/>
            <a:ext cx="1778000" cy="22225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832" name="AutoShape 8"/>
          <p:cNvSpPr>
            <a:spLocks noChangeArrowheads="1"/>
          </p:cNvSpPr>
          <p:nvPr/>
        </p:nvSpPr>
        <p:spPr bwMode="auto">
          <a:xfrm>
            <a:off x="3318934" y="2463800"/>
            <a:ext cx="1439333" cy="596900"/>
          </a:xfrm>
          <a:prstGeom prst="roundRect">
            <a:avLst>
              <a:gd name="adj" fmla="val 12495"/>
            </a:avLst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833" name="AutoShape 9"/>
          <p:cNvSpPr>
            <a:spLocks noChangeArrowheads="1"/>
          </p:cNvSpPr>
          <p:nvPr/>
        </p:nvSpPr>
        <p:spPr bwMode="auto">
          <a:xfrm>
            <a:off x="3318934" y="3225800"/>
            <a:ext cx="1439333" cy="596900"/>
          </a:xfrm>
          <a:prstGeom prst="roundRect">
            <a:avLst>
              <a:gd name="adj" fmla="val 12495"/>
            </a:avLst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834" name="Rectangle 10"/>
          <p:cNvSpPr>
            <a:spLocks noChangeArrowheads="1"/>
          </p:cNvSpPr>
          <p:nvPr/>
        </p:nvSpPr>
        <p:spPr bwMode="auto">
          <a:xfrm>
            <a:off x="3632169" y="2628901"/>
            <a:ext cx="867865" cy="2867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85000"/>
              </a:lnSpc>
            </a:pPr>
            <a:r>
              <a:rPr lang="en-US" b="1" dirty="0">
                <a:solidFill>
                  <a:schemeClr val="tx1"/>
                </a:solidFill>
              </a:rPr>
              <a:t>Control</a:t>
            </a:r>
          </a:p>
        </p:txBody>
      </p:sp>
      <p:sp>
        <p:nvSpPr>
          <p:cNvPr id="1485835" name="Rectangle 11"/>
          <p:cNvSpPr>
            <a:spLocks noChangeArrowheads="1"/>
          </p:cNvSpPr>
          <p:nvPr/>
        </p:nvSpPr>
        <p:spPr bwMode="auto">
          <a:xfrm>
            <a:off x="3542748" y="3416301"/>
            <a:ext cx="1041952" cy="2867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85000"/>
              </a:lnSpc>
            </a:pPr>
            <a:r>
              <a:rPr lang="en-US" b="1" dirty="0" err="1">
                <a:solidFill>
                  <a:schemeClr val="tx1"/>
                </a:solidFill>
              </a:rPr>
              <a:t>Datapath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485836" name="Rectangle 12"/>
          <p:cNvSpPr>
            <a:spLocks noChangeArrowheads="1"/>
          </p:cNvSpPr>
          <p:nvPr/>
        </p:nvSpPr>
        <p:spPr bwMode="auto">
          <a:xfrm>
            <a:off x="5860664" y="2743201"/>
            <a:ext cx="963469" cy="2867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85000"/>
              </a:lnSpc>
            </a:pPr>
            <a:r>
              <a:rPr lang="en-US" b="1"/>
              <a:t>Memory</a:t>
            </a:r>
          </a:p>
        </p:txBody>
      </p:sp>
      <p:sp>
        <p:nvSpPr>
          <p:cNvPr id="1485837" name="Rectangle 13"/>
          <p:cNvSpPr>
            <a:spLocks noChangeArrowheads="1"/>
          </p:cNvSpPr>
          <p:nvPr/>
        </p:nvSpPr>
        <p:spPr bwMode="auto">
          <a:xfrm>
            <a:off x="7744606" y="1955801"/>
            <a:ext cx="904094" cy="2867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85000"/>
              </a:lnSpc>
            </a:pPr>
            <a:r>
              <a:rPr lang="en-US" b="1" dirty="0">
                <a:solidFill>
                  <a:schemeClr val="tx1"/>
                </a:solidFill>
              </a:rPr>
              <a:t>Devices</a:t>
            </a:r>
          </a:p>
        </p:txBody>
      </p:sp>
      <p:sp>
        <p:nvSpPr>
          <p:cNvPr id="1485838" name="AutoShape 14"/>
          <p:cNvSpPr>
            <a:spLocks noChangeArrowheads="1"/>
          </p:cNvSpPr>
          <p:nvPr/>
        </p:nvSpPr>
        <p:spPr bwMode="auto">
          <a:xfrm>
            <a:off x="7416800" y="2514600"/>
            <a:ext cx="1439333" cy="596900"/>
          </a:xfrm>
          <a:prstGeom prst="roundRect">
            <a:avLst>
              <a:gd name="adj" fmla="val 12495"/>
            </a:avLst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839" name="AutoShape 15"/>
          <p:cNvSpPr>
            <a:spLocks noChangeArrowheads="1"/>
          </p:cNvSpPr>
          <p:nvPr/>
        </p:nvSpPr>
        <p:spPr bwMode="auto">
          <a:xfrm>
            <a:off x="7416800" y="3276600"/>
            <a:ext cx="1439333" cy="596900"/>
          </a:xfrm>
          <a:prstGeom prst="roundRect">
            <a:avLst>
              <a:gd name="adj" fmla="val 12495"/>
            </a:avLst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840" name="Rectangle 16"/>
          <p:cNvSpPr>
            <a:spLocks noChangeArrowheads="1"/>
          </p:cNvSpPr>
          <p:nvPr/>
        </p:nvSpPr>
        <p:spPr bwMode="auto">
          <a:xfrm>
            <a:off x="7722466" y="2679701"/>
            <a:ext cx="676467" cy="2867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85000"/>
              </a:lnSpc>
            </a:pPr>
            <a:r>
              <a:rPr lang="en-US" b="1">
                <a:solidFill>
                  <a:schemeClr val="tx1"/>
                </a:solidFill>
              </a:rPr>
              <a:t>Input</a:t>
            </a:r>
          </a:p>
        </p:txBody>
      </p:sp>
      <p:sp>
        <p:nvSpPr>
          <p:cNvPr id="1485841" name="Rectangle 17"/>
          <p:cNvSpPr>
            <a:spLocks noChangeArrowheads="1"/>
          </p:cNvSpPr>
          <p:nvPr/>
        </p:nvSpPr>
        <p:spPr bwMode="auto">
          <a:xfrm>
            <a:off x="7698659" y="3441701"/>
            <a:ext cx="839974" cy="2867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85000"/>
              </a:lnSpc>
            </a:pPr>
            <a:r>
              <a:rPr lang="en-US" b="1" dirty="0">
                <a:solidFill>
                  <a:schemeClr val="tx1"/>
                </a:solidFill>
              </a:rPr>
              <a:t>Output</a:t>
            </a:r>
          </a:p>
        </p:txBody>
      </p:sp>
      <p:sp>
        <p:nvSpPr>
          <p:cNvPr id="1485842" name="Rectangle 18"/>
          <p:cNvSpPr>
            <a:spLocks noChangeArrowheads="1"/>
          </p:cNvSpPr>
          <p:nvPr/>
        </p:nvSpPr>
        <p:spPr bwMode="auto">
          <a:xfrm>
            <a:off x="234177" y="2943225"/>
            <a:ext cx="182808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9" name="Group 19"/>
          <p:cNvGrpSpPr>
            <a:grpSpLocks/>
          </p:cNvGrpSpPr>
          <p:nvPr/>
        </p:nvGrpSpPr>
        <p:grpSpPr bwMode="auto">
          <a:xfrm>
            <a:off x="4368800" y="3730626"/>
            <a:ext cx="3454400" cy="2746375"/>
            <a:chOff x="2160" y="2304"/>
            <a:chExt cx="1632" cy="1730"/>
          </a:xfrm>
        </p:grpSpPr>
        <p:sp>
          <p:nvSpPr>
            <p:cNvPr id="20" name="Rectangle 20"/>
            <p:cNvSpPr>
              <a:spLocks noChangeArrowheads="1"/>
            </p:cNvSpPr>
            <p:nvPr/>
          </p:nvSpPr>
          <p:spPr bwMode="auto">
            <a:xfrm>
              <a:off x="2170" y="2890"/>
              <a:ext cx="416" cy="61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21"/>
            <p:cNvSpPr>
              <a:spLocks noChangeArrowheads="1"/>
            </p:cNvSpPr>
            <p:nvPr/>
          </p:nvSpPr>
          <p:spPr bwMode="auto">
            <a:xfrm rot="5400000">
              <a:off x="2150" y="3137"/>
              <a:ext cx="457" cy="15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/>
              <a:r>
                <a:rPr lang="en-US" sz="1600" b="1" dirty="0"/>
                <a:t>Cache</a:t>
              </a:r>
            </a:p>
          </p:txBody>
        </p:sp>
        <p:sp>
          <p:nvSpPr>
            <p:cNvPr id="22" name="Rectangle 22"/>
            <p:cNvSpPr>
              <a:spLocks noChangeArrowheads="1"/>
            </p:cNvSpPr>
            <p:nvPr/>
          </p:nvSpPr>
          <p:spPr bwMode="auto">
            <a:xfrm>
              <a:off x="2698" y="2890"/>
              <a:ext cx="464" cy="85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Rectangle 23"/>
            <p:cNvSpPr>
              <a:spLocks noChangeArrowheads="1"/>
            </p:cNvSpPr>
            <p:nvPr/>
          </p:nvSpPr>
          <p:spPr bwMode="auto">
            <a:xfrm rot="5400000">
              <a:off x="2558" y="3198"/>
              <a:ext cx="720" cy="2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ctr"/>
              <a:r>
                <a:rPr lang="en-US" sz="1600" b="1" dirty="0"/>
                <a:t>Main Memory</a:t>
              </a:r>
            </a:p>
          </p:txBody>
        </p:sp>
        <p:sp>
          <p:nvSpPr>
            <p:cNvPr id="24" name="Rectangle 24"/>
            <p:cNvSpPr>
              <a:spLocks noChangeArrowheads="1"/>
            </p:cNvSpPr>
            <p:nvPr/>
          </p:nvSpPr>
          <p:spPr bwMode="auto">
            <a:xfrm>
              <a:off x="3274" y="2890"/>
              <a:ext cx="512" cy="114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25"/>
            <p:cNvSpPr>
              <a:spLocks noChangeArrowheads="1"/>
            </p:cNvSpPr>
            <p:nvPr/>
          </p:nvSpPr>
          <p:spPr bwMode="auto">
            <a:xfrm rot="5400000">
              <a:off x="3043" y="3284"/>
              <a:ext cx="960" cy="39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ctr"/>
              <a:r>
                <a:rPr lang="en-US" sz="1600" b="1" dirty="0"/>
                <a:t>Secondary Memory</a:t>
              </a:r>
            </a:p>
            <a:p>
              <a:pPr algn="ctr"/>
              <a:r>
                <a:rPr lang="en-US" sz="1600" b="1" dirty="0"/>
                <a:t>(Disk)</a:t>
              </a:r>
            </a:p>
          </p:txBody>
        </p:sp>
        <p:sp>
          <p:nvSpPr>
            <p:cNvPr id="26" name="Line 26"/>
            <p:cNvSpPr>
              <a:spLocks noChangeShapeType="1"/>
            </p:cNvSpPr>
            <p:nvPr/>
          </p:nvSpPr>
          <p:spPr bwMode="auto">
            <a:xfrm flipH="1">
              <a:off x="2160" y="2304"/>
              <a:ext cx="432" cy="576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27"/>
            <p:cNvSpPr>
              <a:spLocks noChangeShapeType="1"/>
            </p:cNvSpPr>
            <p:nvPr/>
          </p:nvSpPr>
          <p:spPr bwMode="auto">
            <a:xfrm>
              <a:off x="3408" y="2352"/>
              <a:ext cx="384" cy="528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C77-F180-4F46-9AB4-E848A677D315}" type="slidenum">
              <a:rPr lang="ar-EG" smtClean="0"/>
              <a:t>3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6573965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smtClean="0"/>
              <a:t>Replacement </a:t>
            </a:r>
            <a:r>
              <a:rPr lang="en-US" altLang="en-US" b="1" dirty="0"/>
              <a:t>A</a:t>
            </a:r>
            <a:r>
              <a:rPr lang="en-US" altLang="en-US" b="1" dirty="0" smtClean="0"/>
              <a:t>lgorithms</a:t>
            </a:r>
          </a:p>
        </p:txBody>
      </p:sp>
      <p:sp>
        <p:nvSpPr>
          <p:cNvPr id="18436" name="Text Box 3"/>
          <p:cNvSpPr txBox="1">
            <a:spLocks noChangeArrowheads="1"/>
          </p:cNvSpPr>
          <p:nvPr/>
        </p:nvSpPr>
        <p:spPr bwMode="auto">
          <a:xfrm>
            <a:off x="876300" y="2463801"/>
            <a:ext cx="10490200" cy="381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SzPct val="10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SzPct val="8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SzPct val="140000"/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342900" indent="-342900" algn="just" rtl="0">
              <a:spcBef>
                <a:spcPct val="0"/>
              </a:spcBef>
              <a:buSzTx/>
            </a:pPr>
            <a:r>
              <a:rPr lang="en-US" altLang="en-US" sz="2200" dirty="0" smtClean="0">
                <a:solidFill>
                  <a:srgbClr val="C00000"/>
                </a:solidFill>
              </a:rPr>
              <a:t>Direct-mapped</a:t>
            </a:r>
            <a:r>
              <a:rPr lang="en-US" altLang="en-US" sz="2200" dirty="0" smtClean="0"/>
              <a:t> </a:t>
            </a:r>
            <a:r>
              <a:rPr lang="en-US" altLang="en-US" sz="2200" dirty="0"/>
              <a:t>cache, the position that each memory block occupies in the cache is </a:t>
            </a:r>
            <a:r>
              <a:rPr lang="en-US" altLang="en-US" sz="2200" dirty="0">
                <a:solidFill>
                  <a:srgbClr val="FF0000"/>
                </a:solidFill>
              </a:rPr>
              <a:t>fixed</a:t>
            </a:r>
            <a:r>
              <a:rPr lang="en-US" altLang="en-US" sz="2200" dirty="0"/>
              <a:t>. </a:t>
            </a:r>
            <a:r>
              <a:rPr lang="en-US" altLang="en-US" sz="2200" dirty="0" smtClean="0"/>
              <a:t> As </a:t>
            </a:r>
            <a:r>
              <a:rPr lang="en-US" altLang="en-US" sz="2200" dirty="0"/>
              <a:t>a result, the replacement strategy is </a:t>
            </a:r>
            <a:r>
              <a:rPr lang="en-US" altLang="en-US" sz="2200" dirty="0">
                <a:solidFill>
                  <a:srgbClr val="FF0000"/>
                </a:solidFill>
              </a:rPr>
              <a:t>trivial</a:t>
            </a:r>
            <a:r>
              <a:rPr lang="en-US" altLang="en-US" sz="2200" dirty="0" smtClean="0"/>
              <a:t>.</a:t>
            </a:r>
          </a:p>
          <a:p>
            <a:pPr algn="just" rtl="0">
              <a:spcBef>
                <a:spcPct val="0"/>
              </a:spcBef>
              <a:buSzTx/>
              <a:buFont typeface="Arial" pitchFamily="34" charset="0"/>
              <a:buChar char="•"/>
            </a:pPr>
            <a:endParaRPr lang="en-US" altLang="en-US" sz="2200" dirty="0"/>
          </a:p>
          <a:p>
            <a:pPr marL="342900" indent="-342900" algn="just" rtl="0">
              <a:spcBef>
                <a:spcPct val="0"/>
              </a:spcBef>
              <a:buSzTx/>
            </a:pPr>
            <a:r>
              <a:rPr lang="en-US" altLang="en-US" sz="2200" dirty="0" smtClean="0">
                <a:solidFill>
                  <a:srgbClr val="C00000"/>
                </a:solidFill>
              </a:rPr>
              <a:t>Associative</a:t>
            </a:r>
            <a:r>
              <a:rPr lang="en-US" altLang="en-US" sz="2200" dirty="0" smtClean="0"/>
              <a:t> </a:t>
            </a:r>
            <a:r>
              <a:rPr lang="en-US" altLang="en-US" sz="2200" dirty="0"/>
              <a:t>and </a:t>
            </a:r>
            <a:r>
              <a:rPr lang="en-US" altLang="en-US" sz="2200" dirty="0">
                <a:solidFill>
                  <a:srgbClr val="C00000"/>
                </a:solidFill>
              </a:rPr>
              <a:t>set-associative</a:t>
            </a:r>
            <a:r>
              <a:rPr lang="en-US" altLang="en-US" sz="2200" dirty="0"/>
              <a:t> mapping provide some flexibility in deciding which memory </a:t>
            </a:r>
            <a:r>
              <a:rPr lang="en-US" altLang="en-US" sz="2200" dirty="0" smtClean="0"/>
              <a:t>block </a:t>
            </a:r>
            <a:r>
              <a:rPr lang="en-US" altLang="en-US" sz="2200" dirty="0"/>
              <a:t>occupies which cache block. </a:t>
            </a:r>
          </a:p>
          <a:p>
            <a:pPr algn="just" rtl="0">
              <a:spcBef>
                <a:spcPct val="0"/>
              </a:spcBef>
              <a:buSzTx/>
              <a:buFontTx/>
              <a:buNone/>
            </a:pPr>
            <a:endParaRPr lang="en-US" altLang="en-US" sz="2200" dirty="0" smtClean="0"/>
          </a:p>
          <a:p>
            <a:pPr marL="342900" indent="-342900" algn="just" rtl="0">
              <a:spcBef>
                <a:spcPct val="0"/>
              </a:spcBef>
              <a:buSzTx/>
            </a:pPr>
            <a:r>
              <a:rPr lang="en-US" altLang="en-US" sz="2200" dirty="0" smtClean="0"/>
              <a:t>When </a:t>
            </a:r>
            <a:r>
              <a:rPr lang="en-US" altLang="en-US" sz="2200" dirty="0"/>
              <a:t>a new block is to be transferred to the cache, and all the positions it may occupy are </a:t>
            </a:r>
            <a:r>
              <a:rPr lang="en-US" altLang="en-US" sz="2200" dirty="0" smtClean="0">
                <a:solidFill>
                  <a:srgbClr val="FF0000"/>
                </a:solidFill>
              </a:rPr>
              <a:t>full</a:t>
            </a:r>
            <a:r>
              <a:rPr lang="en-US" altLang="en-US" sz="2200" dirty="0" smtClean="0"/>
              <a:t>, which </a:t>
            </a:r>
            <a:r>
              <a:rPr lang="en-US" altLang="en-US" sz="2200" dirty="0"/>
              <a:t>block in the cache should be replaced</a:t>
            </a:r>
            <a:r>
              <a:rPr lang="en-US" altLang="en-US" sz="2200" dirty="0" smtClean="0"/>
              <a:t>?</a:t>
            </a:r>
          </a:p>
          <a:p>
            <a:pPr algn="just" rtl="0">
              <a:spcBef>
                <a:spcPct val="0"/>
              </a:spcBef>
              <a:buSzTx/>
              <a:buFontTx/>
              <a:buNone/>
            </a:pPr>
            <a:endParaRPr lang="en-US" altLang="en-US" sz="2200" dirty="0"/>
          </a:p>
          <a:p>
            <a:pPr marL="342900" indent="-342900" algn="just" rtl="0">
              <a:spcBef>
                <a:spcPct val="0"/>
              </a:spcBef>
              <a:buSzTx/>
            </a:pPr>
            <a:r>
              <a:rPr lang="en-US" altLang="en-US" sz="2200" dirty="0" smtClean="0">
                <a:solidFill>
                  <a:srgbClr val="C00000"/>
                </a:solidFill>
              </a:rPr>
              <a:t>Locality </a:t>
            </a:r>
            <a:r>
              <a:rPr lang="en-US" altLang="en-US" sz="2200" dirty="0">
                <a:solidFill>
                  <a:srgbClr val="C00000"/>
                </a:solidFill>
              </a:rPr>
              <a:t>of reference </a:t>
            </a:r>
            <a:r>
              <a:rPr lang="en-US" altLang="en-US" sz="2200" dirty="0"/>
              <a:t>suggests that it may be okay to replace the block that has gone the </a:t>
            </a:r>
            <a:r>
              <a:rPr lang="en-US" altLang="en-US" sz="2200" dirty="0" smtClean="0"/>
              <a:t>longest time </a:t>
            </a:r>
            <a:r>
              <a:rPr lang="en-US" altLang="en-US" sz="2200" dirty="0"/>
              <a:t>without being referenced.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C77-F180-4F46-9AB4-E848A677D315}" type="slidenum">
              <a:rPr lang="ar-EG" smtClean="0"/>
              <a:t>4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16910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smtClean="0"/>
              <a:t>Replacement Algorithms (cont.)</a:t>
            </a:r>
            <a:r>
              <a:rPr lang="ar-EG" altLang="en-US" b="1" dirty="0" smtClean="0"/>
              <a:t>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C77-F180-4F46-9AB4-E848A677D315}" type="slidenum">
              <a:rPr lang="ar-EG" smtClean="0"/>
              <a:t>5</a:t>
            </a:fld>
            <a:endParaRPr lang="ar-EG"/>
          </a:p>
        </p:txBody>
      </p:sp>
      <p:sp>
        <p:nvSpPr>
          <p:cNvPr id="4" name="Rectangle 3"/>
          <p:cNvSpPr/>
          <p:nvPr/>
        </p:nvSpPr>
        <p:spPr>
          <a:xfrm>
            <a:off x="1016000" y="2520940"/>
            <a:ext cx="105029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spcBef>
                <a:spcPct val="0"/>
              </a:spcBef>
              <a:buSzTx/>
              <a:buFont typeface="Arial" panose="020B0604020202020204" pitchFamily="34" charset="0"/>
              <a:buChar char="•"/>
            </a:pPr>
            <a:r>
              <a:rPr lang="en-US" altLang="en-US" sz="2200" dirty="0">
                <a:latin typeface="Comic Sans MS" pitchFamily="66" charset="0"/>
              </a:rPr>
              <a:t>This block is called </a:t>
            </a:r>
            <a:r>
              <a:rPr lang="en-US" altLang="en-US" sz="2200" dirty="0">
                <a:solidFill>
                  <a:srgbClr val="C00000"/>
                </a:solidFill>
                <a:latin typeface="Comic Sans MS" pitchFamily="66" charset="0"/>
              </a:rPr>
              <a:t>Least Recently Used </a:t>
            </a:r>
            <a:r>
              <a:rPr lang="en-US" altLang="en-US" sz="2200" dirty="0">
                <a:latin typeface="Comic Sans MS" pitchFamily="66" charset="0"/>
              </a:rPr>
              <a:t>(</a:t>
            </a:r>
            <a:r>
              <a:rPr lang="en-US" altLang="en-US" sz="2200" dirty="0">
                <a:solidFill>
                  <a:srgbClr val="FF0000"/>
                </a:solidFill>
                <a:latin typeface="Comic Sans MS" pitchFamily="66" charset="0"/>
              </a:rPr>
              <a:t>LRU</a:t>
            </a:r>
            <a:r>
              <a:rPr lang="en-US" altLang="en-US" sz="2200" dirty="0">
                <a:latin typeface="Comic Sans MS" pitchFamily="66" charset="0"/>
              </a:rPr>
              <a:t>) block, and the replacement strategy is called </a:t>
            </a:r>
            <a:r>
              <a:rPr lang="en-US" altLang="en-US" sz="2200" dirty="0" smtClean="0">
                <a:solidFill>
                  <a:srgbClr val="C00000"/>
                </a:solidFill>
                <a:latin typeface="Comic Sans MS" pitchFamily="66" charset="0"/>
              </a:rPr>
              <a:t>LRU </a:t>
            </a:r>
            <a:r>
              <a:rPr lang="en-US" altLang="en-US" sz="2200" dirty="0">
                <a:solidFill>
                  <a:srgbClr val="C00000"/>
                </a:solidFill>
                <a:latin typeface="Comic Sans MS" pitchFamily="66" charset="0"/>
              </a:rPr>
              <a:t>replacement algorithm</a:t>
            </a:r>
            <a:r>
              <a:rPr lang="en-US" altLang="en-US" sz="2200" dirty="0" smtClean="0">
                <a:latin typeface="Comic Sans MS" pitchFamily="66" charset="0"/>
              </a:rPr>
              <a:t>.</a:t>
            </a:r>
          </a:p>
          <a:p>
            <a:pPr marL="342900" indent="-342900" algn="l" rtl="0">
              <a:spcBef>
                <a:spcPct val="0"/>
              </a:spcBef>
              <a:buSzTx/>
              <a:buFont typeface="Arial" panose="020B0604020202020204" pitchFamily="34" charset="0"/>
              <a:buChar char="•"/>
            </a:pPr>
            <a:endParaRPr lang="en-US" altLang="en-US" sz="2200" dirty="0">
              <a:latin typeface="Comic Sans MS" pitchFamily="66" charset="0"/>
            </a:endParaRPr>
          </a:p>
          <a:p>
            <a:pPr marL="342900" indent="-342900" algn="l" rtl="0">
              <a:spcBef>
                <a:spcPct val="0"/>
              </a:spcBef>
              <a:buSzTx/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rgbClr val="C00000"/>
                </a:solidFill>
                <a:latin typeface="Comic Sans MS" pitchFamily="66" charset="0"/>
              </a:rPr>
              <a:t>LRU algorithm </a:t>
            </a:r>
            <a:r>
              <a:rPr lang="en-US" altLang="en-US" sz="2200" dirty="0">
                <a:latin typeface="Comic Sans MS" pitchFamily="66" charset="0"/>
              </a:rPr>
              <a:t>has been used extensively. </a:t>
            </a:r>
            <a:r>
              <a:rPr lang="en-US" altLang="en-US" sz="2200" dirty="0" smtClean="0">
                <a:latin typeface="Comic Sans MS" pitchFamily="66" charset="0"/>
              </a:rPr>
              <a:t>But it </a:t>
            </a:r>
            <a:r>
              <a:rPr lang="en-US" altLang="en-US" sz="2200" dirty="0">
                <a:latin typeface="Comic Sans MS" pitchFamily="66" charset="0"/>
              </a:rPr>
              <a:t>provides poor performance in some cases. </a:t>
            </a:r>
            <a:endParaRPr lang="en-US" altLang="en-US" sz="2200" dirty="0" smtClean="0">
              <a:latin typeface="Comic Sans MS" pitchFamily="66" charset="0"/>
            </a:endParaRPr>
          </a:p>
          <a:p>
            <a:pPr marL="342900" indent="-342900" algn="l" rtl="0">
              <a:spcBef>
                <a:spcPct val="0"/>
              </a:spcBef>
              <a:buSzTx/>
              <a:buFont typeface="Arial" panose="020B0604020202020204" pitchFamily="34" charset="0"/>
              <a:buChar char="•"/>
            </a:pPr>
            <a:endParaRPr lang="en-US" altLang="en-US" sz="2200" dirty="0" smtClean="0">
              <a:latin typeface="Comic Sans MS" pitchFamily="66" charset="0"/>
            </a:endParaRPr>
          </a:p>
          <a:p>
            <a:pPr marL="342900" indent="-342900" algn="l" rtl="0">
              <a:spcBef>
                <a:spcPct val="0"/>
              </a:spcBef>
              <a:buSzTx/>
              <a:buFont typeface="Arial" panose="020B0604020202020204" pitchFamily="34" charset="0"/>
              <a:buChar char="•"/>
            </a:pPr>
            <a:r>
              <a:rPr lang="en-US" altLang="en-US" sz="2200" dirty="0" smtClean="0">
                <a:latin typeface="Comic Sans MS" pitchFamily="66" charset="0"/>
              </a:rPr>
              <a:t>Other </a:t>
            </a:r>
            <a:r>
              <a:rPr lang="en-US" altLang="en-US" sz="2200" dirty="0">
                <a:latin typeface="Comic Sans MS" pitchFamily="66" charset="0"/>
              </a:rPr>
              <a:t>replacement algorithms include removing the “</a:t>
            </a:r>
            <a:r>
              <a:rPr lang="en-US" altLang="en-US" sz="2200" dirty="0">
                <a:solidFill>
                  <a:srgbClr val="FF0000"/>
                </a:solidFill>
                <a:latin typeface="Comic Sans MS" pitchFamily="66" charset="0"/>
              </a:rPr>
              <a:t>oldest</a:t>
            </a:r>
            <a:r>
              <a:rPr lang="en-US" altLang="en-US" sz="2200" dirty="0">
                <a:latin typeface="Comic Sans MS" pitchFamily="66" charset="0"/>
              </a:rPr>
              <a:t>” block. However, they disregard </a:t>
            </a:r>
            <a:r>
              <a:rPr lang="en-US" altLang="en-US" sz="2200" dirty="0" smtClean="0">
                <a:latin typeface="Comic Sans MS" pitchFamily="66" charset="0"/>
              </a:rPr>
              <a:t>the </a:t>
            </a:r>
            <a:r>
              <a:rPr lang="en-US" altLang="en-US" sz="2200" dirty="0">
                <a:latin typeface="Comic Sans MS" pitchFamily="66" charset="0"/>
              </a:rPr>
              <a:t>locality of reference principle and do not perform as well. </a:t>
            </a:r>
          </a:p>
        </p:txBody>
      </p:sp>
    </p:spTree>
    <p:extLst>
      <p:ext uri="{BB962C8B-B14F-4D97-AF65-F5344CB8AC3E}">
        <p14:creationId xmlns:p14="http://schemas.microsoft.com/office/powerpoint/2010/main" val="251309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smtClean="0"/>
              <a:t>Interleaving 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algn="l" rtl="0"/>
            <a:r>
              <a:rPr lang="en-US" altLang="en-US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Main memory </a:t>
            </a:r>
            <a:r>
              <a:rPr lang="en-US" alt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of a computer is structured as a collection of modules.</a:t>
            </a:r>
          </a:p>
          <a:p>
            <a:pPr lvl="1" algn="l" rtl="0"/>
            <a:r>
              <a:rPr lang="en-US" altLang="en-US" sz="2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Each module has its own address buffer register (</a:t>
            </a:r>
            <a:r>
              <a:rPr lang="en-US" altLang="en-US" sz="2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ABR</a:t>
            </a:r>
            <a:r>
              <a:rPr lang="en-US" altLang="en-US" sz="2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) and data buffer register (</a:t>
            </a:r>
            <a:r>
              <a:rPr lang="en-US" altLang="en-US" sz="2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DBR</a:t>
            </a:r>
            <a:r>
              <a:rPr lang="en-US" altLang="en-US" sz="2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).</a:t>
            </a:r>
          </a:p>
          <a:p>
            <a:pPr algn="l" rtl="0"/>
            <a:r>
              <a:rPr lang="en-US" alt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Memory access operations can proceed in more than one module(more than one data transfer at the same time)  increasing the rate of transfer of words to and from the </a:t>
            </a:r>
            <a:r>
              <a:rPr lang="en-US" altLang="en-US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main memory</a:t>
            </a:r>
            <a:r>
              <a:rPr lang="en-US" alt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.</a:t>
            </a:r>
          </a:p>
          <a:p>
            <a:pPr algn="l" rtl="0"/>
            <a:r>
              <a:rPr lang="en-US" alt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How individual addresses are distributed over the modules is critical in determining how many modules can be kept busy simultaneously.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C77-F180-4F46-9AB4-E848A677D315}" type="slidenum">
              <a:rPr lang="ar-EG" smtClean="0"/>
              <a:t>6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62283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Interleaving (cont.)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>
              <a:spcBef>
                <a:spcPct val="0"/>
              </a:spcBef>
              <a:buSzTx/>
              <a:buFontTx/>
              <a:buChar char="•"/>
            </a:pPr>
            <a:r>
              <a:rPr lang="en-US" alt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Consecutive words are placed in a module.</a:t>
            </a:r>
          </a:p>
          <a:p>
            <a:pPr algn="l" rtl="0">
              <a:spcBef>
                <a:spcPct val="0"/>
              </a:spcBef>
              <a:buSzTx/>
              <a:buFontTx/>
              <a:buChar char="•"/>
            </a:pPr>
            <a:r>
              <a:rPr lang="en-US" alt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High-order </a:t>
            </a:r>
            <a:r>
              <a:rPr lang="en-US" alt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k </a:t>
            </a:r>
            <a:r>
              <a:rPr lang="en-US" alt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bits of a memory address determine the module.</a:t>
            </a:r>
          </a:p>
          <a:p>
            <a:pPr algn="l" rtl="0">
              <a:spcBef>
                <a:spcPct val="0"/>
              </a:spcBef>
              <a:buSzTx/>
              <a:buFontTx/>
              <a:buChar char="•"/>
            </a:pPr>
            <a:r>
              <a:rPr lang="en-US" alt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Low-order </a:t>
            </a:r>
            <a:r>
              <a:rPr lang="en-US" alt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m</a:t>
            </a:r>
            <a:r>
              <a:rPr lang="en-US" alt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 bits of a memory address determine the word within a module. </a:t>
            </a:r>
          </a:p>
          <a:p>
            <a:pPr algn="l" rtl="0">
              <a:spcBef>
                <a:spcPct val="0"/>
              </a:spcBef>
              <a:buSzTx/>
              <a:buFontTx/>
              <a:buChar char="•"/>
            </a:pPr>
            <a:r>
              <a:rPr lang="en-US" alt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When a block of words is transferred from main memory to cache, only one module </a:t>
            </a:r>
            <a:r>
              <a:rPr lang="en-US" alt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is </a:t>
            </a:r>
            <a:r>
              <a:rPr lang="en-US" alt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busy at a time.</a:t>
            </a:r>
          </a:p>
          <a:p>
            <a:pPr algn="l" rtl="0">
              <a:spcBef>
                <a:spcPct val="0"/>
              </a:spcBef>
              <a:buSzTx/>
              <a:buFontTx/>
              <a:buChar char="•"/>
            </a:pPr>
            <a:r>
              <a:rPr lang="en-US" alt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Other modules may be involved in data transfers between main memory and disk.</a:t>
            </a:r>
          </a:p>
          <a:p>
            <a:pPr algn="l" rtl="0"/>
            <a:endParaRPr 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C77-F180-4F46-9AB4-E848A677D315}" type="slidenum">
              <a:rPr lang="ar-EG" smtClean="0"/>
              <a:t>7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84313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smtClean="0"/>
              <a:t>Interleaving (cont.)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428" y="2516187"/>
            <a:ext cx="7806471" cy="371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C77-F180-4F46-9AB4-E848A677D315}" type="slidenum">
              <a:rPr lang="ar-EG" smtClean="0"/>
              <a:t>8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29133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smtClean="0"/>
              <a:t>Performance Enhancements</a:t>
            </a:r>
          </a:p>
        </p:txBody>
      </p:sp>
      <p:sp>
        <p:nvSpPr>
          <p:cNvPr id="23556" name="Text Box 3"/>
          <p:cNvSpPr txBox="1">
            <a:spLocks noChangeArrowheads="1"/>
          </p:cNvSpPr>
          <p:nvPr/>
        </p:nvSpPr>
        <p:spPr bwMode="auto">
          <a:xfrm>
            <a:off x="4827432" y="2549525"/>
            <a:ext cx="28321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SzPct val="10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SzPct val="8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SzPct val="140000"/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en-US" sz="2400" b="1" dirty="0">
                <a:solidFill>
                  <a:srgbClr val="C00000"/>
                </a:solidFill>
              </a:rPr>
              <a:t>Write buffer</a:t>
            </a:r>
          </a:p>
        </p:txBody>
      </p:sp>
      <p:sp>
        <p:nvSpPr>
          <p:cNvPr id="23557" name="Text Box 4"/>
          <p:cNvSpPr txBox="1">
            <a:spLocks noChangeArrowheads="1"/>
          </p:cNvSpPr>
          <p:nvPr/>
        </p:nvSpPr>
        <p:spPr bwMode="auto">
          <a:xfrm>
            <a:off x="927100" y="3060404"/>
            <a:ext cx="10274299" cy="298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SzPct val="10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SzPct val="8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SzPct val="140000"/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rtl="0">
              <a:spcBef>
                <a:spcPct val="0"/>
              </a:spcBef>
              <a:buSzTx/>
              <a:buFontTx/>
              <a:buNone/>
            </a:pPr>
            <a:r>
              <a:rPr lang="en-US" altLang="en-US" sz="2800" dirty="0">
                <a:solidFill>
                  <a:schemeClr val="accent2"/>
                </a:solidFill>
              </a:rPr>
              <a:t>Write-through:</a:t>
            </a:r>
          </a:p>
          <a:p>
            <a:pPr lvl="1" algn="l" rtl="0">
              <a:spcBef>
                <a:spcPct val="0"/>
              </a:spcBef>
              <a:buSzTx/>
              <a:buFontTx/>
              <a:buChar char="•"/>
            </a:pPr>
            <a:r>
              <a:rPr lang="en-US" altLang="en-US" dirty="0"/>
              <a:t>Each write operation involves writing to the main memory.</a:t>
            </a:r>
          </a:p>
          <a:p>
            <a:pPr lvl="1" algn="l" rtl="0">
              <a:spcBef>
                <a:spcPct val="0"/>
              </a:spcBef>
              <a:buSzTx/>
              <a:buFontTx/>
              <a:buChar char="•"/>
            </a:pPr>
            <a:r>
              <a:rPr lang="en-US" altLang="en-US" dirty="0"/>
              <a:t>If the processor has to wait for the write operation to be complete, it slows down </a:t>
            </a:r>
            <a:r>
              <a:rPr lang="en-US" altLang="en-US" dirty="0" smtClean="0"/>
              <a:t>the </a:t>
            </a:r>
            <a:r>
              <a:rPr lang="en-US" altLang="en-US" dirty="0"/>
              <a:t>processor.</a:t>
            </a:r>
          </a:p>
          <a:p>
            <a:pPr lvl="1" algn="l" rtl="0">
              <a:spcBef>
                <a:spcPct val="0"/>
              </a:spcBef>
              <a:buSzTx/>
              <a:buFontTx/>
              <a:buChar char="•"/>
            </a:pPr>
            <a:r>
              <a:rPr lang="en-US" altLang="en-US" dirty="0"/>
              <a:t>Processor does not depend on the results of the write operation.</a:t>
            </a:r>
          </a:p>
          <a:p>
            <a:pPr lvl="1" algn="l" rtl="0">
              <a:spcBef>
                <a:spcPct val="0"/>
              </a:spcBef>
              <a:buSzTx/>
              <a:buFontTx/>
              <a:buChar char="•"/>
            </a:pPr>
            <a:r>
              <a:rPr lang="en-US" altLang="en-US" dirty="0"/>
              <a:t>Write buffer can be included for temporary storage of write requests.</a:t>
            </a:r>
          </a:p>
          <a:p>
            <a:pPr lvl="1" algn="l" rtl="0">
              <a:spcBef>
                <a:spcPct val="0"/>
              </a:spcBef>
              <a:buSzTx/>
              <a:buFontTx/>
              <a:buChar char="•"/>
            </a:pPr>
            <a:r>
              <a:rPr lang="en-US" altLang="en-US" dirty="0"/>
              <a:t>Processor places each write request into the buffer and continues execution.</a:t>
            </a:r>
          </a:p>
          <a:p>
            <a:pPr lvl="1" algn="l" rtl="0">
              <a:spcBef>
                <a:spcPct val="0"/>
              </a:spcBef>
              <a:buSzTx/>
              <a:buFontTx/>
              <a:buChar char="•"/>
            </a:pPr>
            <a:r>
              <a:rPr lang="en-US" altLang="en-US" dirty="0"/>
              <a:t>If a subsequent Read request references data which is still in the write buffer, then </a:t>
            </a:r>
            <a:r>
              <a:rPr lang="en-US" altLang="en-US" dirty="0" smtClean="0"/>
              <a:t>this </a:t>
            </a:r>
            <a:r>
              <a:rPr lang="en-US" altLang="en-US" dirty="0"/>
              <a:t>data is referenced in the write buffer</a:t>
            </a:r>
            <a:r>
              <a:rPr lang="en-US" altLang="en-US" dirty="0" smtClean="0"/>
              <a:t>.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DC77-F180-4F46-9AB4-E848A677D315}" type="slidenum">
              <a:rPr lang="ar-EG" smtClean="0"/>
              <a:t>9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86936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2421</TotalTime>
  <Words>1671</Words>
  <Application>Microsoft Office PowerPoint</Application>
  <PresentationFormat>Custom</PresentationFormat>
  <Paragraphs>204</Paragraphs>
  <Slides>22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Organic</vt:lpstr>
      <vt:lpstr>Computer Organization</vt:lpstr>
      <vt:lpstr>PowerPoint Presentation</vt:lpstr>
      <vt:lpstr>Review:  Major Components of a Computer</vt:lpstr>
      <vt:lpstr>Replacement Algorithms</vt:lpstr>
      <vt:lpstr>Replacement Algorithms (cont.) </vt:lpstr>
      <vt:lpstr>Interleaving </vt:lpstr>
      <vt:lpstr>Interleaving (cont.) </vt:lpstr>
      <vt:lpstr>Interleaving (cont.) </vt:lpstr>
      <vt:lpstr>Performance Enhancements</vt:lpstr>
      <vt:lpstr>Performance Enhancements (cont.)</vt:lpstr>
      <vt:lpstr>Virtual Memories</vt:lpstr>
      <vt:lpstr>Virtual Memories (cont.)</vt:lpstr>
      <vt:lpstr>Virtual Memories (cont.)</vt:lpstr>
      <vt:lpstr>Virtual Memory Organization</vt:lpstr>
      <vt:lpstr>Address Translation</vt:lpstr>
      <vt:lpstr>Address Translation (cont.)</vt:lpstr>
      <vt:lpstr>Address Translation (cont.)</vt:lpstr>
      <vt:lpstr>PowerPoint Presentation</vt:lpstr>
      <vt:lpstr>Address Translation (cont.)</vt:lpstr>
      <vt:lpstr>Address Translation (cont.)</vt:lpstr>
      <vt:lpstr>Address Translation (cont.)</vt:lpstr>
      <vt:lpstr>Address Translation (cont.)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Organization</dc:title>
  <dc:creator>Sara</dc:creator>
  <cp:lastModifiedBy>ALi</cp:lastModifiedBy>
  <cp:revision>499</cp:revision>
  <dcterms:created xsi:type="dcterms:W3CDTF">2015-10-20T10:51:12Z</dcterms:created>
  <dcterms:modified xsi:type="dcterms:W3CDTF">2015-12-13T16:13:59Z</dcterms:modified>
</cp:coreProperties>
</file>